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6"/>
  </p:notesMasterIdLst>
  <p:sldIdLst>
    <p:sldId id="608" r:id="rId5"/>
    <p:sldId id="609" r:id="rId6"/>
    <p:sldId id="610" r:id="rId7"/>
    <p:sldId id="635" r:id="rId8"/>
    <p:sldId id="636" r:id="rId9"/>
    <p:sldId id="613" r:id="rId10"/>
    <p:sldId id="633" r:id="rId11"/>
    <p:sldId id="634" r:id="rId12"/>
    <p:sldId id="525" r:id="rId13"/>
    <p:sldId id="442" r:id="rId14"/>
    <p:sldId id="622" r:id="rId15"/>
    <p:sldId id="623" r:id="rId16"/>
    <p:sldId id="520" r:id="rId17"/>
    <p:sldId id="521" r:id="rId18"/>
    <p:sldId id="443" r:id="rId19"/>
    <p:sldId id="497" r:id="rId20"/>
    <p:sldId id="500" r:id="rId21"/>
    <p:sldId id="498" r:id="rId22"/>
    <p:sldId id="272" r:id="rId23"/>
    <p:sldId id="511" r:id="rId24"/>
    <p:sldId id="512" r:id="rId25"/>
    <p:sldId id="607" r:id="rId26"/>
    <p:sldId id="513" r:id="rId27"/>
    <p:sldId id="515" r:id="rId28"/>
    <p:sldId id="516" r:id="rId29"/>
    <p:sldId id="517" r:id="rId30"/>
    <p:sldId id="518" r:id="rId31"/>
    <p:sldId id="519" r:id="rId32"/>
    <p:sldId id="499" r:id="rId33"/>
    <p:sldId id="522" r:id="rId34"/>
    <p:sldId id="628"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3DEA"/>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5160" autoAdjust="0"/>
  </p:normalViewPr>
  <p:slideViewPr>
    <p:cSldViewPr>
      <p:cViewPr>
        <p:scale>
          <a:sx n="100" d="100"/>
          <a:sy n="100" d="100"/>
        </p:scale>
        <p:origin x="-312" y="642"/>
      </p:cViewPr>
      <p:guideLst>
        <p:guide orient="horz" pos="2160"/>
        <p:guide pos="2880"/>
      </p:guideLst>
    </p:cSldViewPr>
  </p:slideViewPr>
  <p:outlineViewPr>
    <p:cViewPr>
      <p:scale>
        <a:sx n="33" d="100"/>
        <a:sy n="33" d="100"/>
      </p:scale>
      <p:origin x="0" y="96744"/>
    </p:cViewPr>
  </p:outlineViewPr>
  <p:notesTextViewPr>
    <p:cViewPr>
      <p:scale>
        <a:sx n="100" d="100"/>
        <a:sy n="100" d="100"/>
      </p:scale>
      <p:origin x="0" y="0"/>
    </p:cViewPr>
  </p:notesTextViewPr>
  <p:sorterViewPr>
    <p:cViewPr>
      <p:scale>
        <a:sx n="100" d="100"/>
        <a:sy n="100" d="100"/>
      </p:scale>
      <p:origin x="0" y="1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_rels/data2.xml.rels><?xml version="1.0" encoding="UTF-8" standalone="yes"?>
<Relationships xmlns="http://schemas.openxmlformats.org/package/2006/relationships"><Relationship Id="rId1"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5E44A-E7FE-4E48-BAC1-FD61F6C0A80B}" type="doc">
      <dgm:prSet loTypeId="urn:microsoft.com/office/officeart/2005/8/layout/hProcess9" loCatId="process" qsTypeId="urn:microsoft.com/office/officeart/2005/8/quickstyle/3d3" qsCatId="3D" csTypeId="urn:microsoft.com/office/officeart/2005/8/colors/accent0_3" csCatId="mainScheme" phldr="1"/>
      <dgm:spPr/>
    </dgm:pt>
    <dgm:pt modelId="{3ACF559E-56E8-4BE6-859E-0001AD2C23DE}">
      <dgm:prSet phldrT="[Text]"/>
      <dgm:spPr/>
      <dgm:t>
        <a:bodyPr/>
        <a:lstStyle/>
        <a:p>
          <a:r>
            <a:rPr lang="en-US" dirty="0" smtClean="0"/>
            <a:t>Cost Incurred</a:t>
          </a:r>
          <a:endParaRPr lang="en-US" dirty="0"/>
        </a:p>
      </dgm:t>
    </dgm:pt>
    <dgm:pt modelId="{F0E69CCA-E4B4-4C4C-8593-4F7B81B432DC}" type="parTrans" cxnId="{AE82F39C-A12D-4F3B-8EE7-0FD357DEEF07}">
      <dgm:prSet/>
      <dgm:spPr/>
      <dgm:t>
        <a:bodyPr/>
        <a:lstStyle/>
        <a:p>
          <a:endParaRPr lang="en-US"/>
        </a:p>
      </dgm:t>
    </dgm:pt>
    <dgm:pt modelId="{0987909C-8E2A-421C-84B2-C4A8F6C4BABC}" type="sibTrans" cxnId="{AE82F39C-A12D-4F3B-8EE7-0FD357DEEF07}">
      <dgm:prSet/>
      <dgm:spPr/>
      <dgm:t>
        <a:bodyPr/>
        <a:lstStyle/>
        <a:p>
          <a:endParaRPr lang="en-US"/>
        </a:p>
      </dgm:t>
    </dgm:pt>
    <dgm:pt modelId="{63E4525E-F0E6-4E39-9487-FAEDD6BF965E}">
      <dgm:prSet phldrT="[Text]"/>
      <dgm:spPr/>
      <dgm:t>
        <a:bodyPr/>
        <a:lstStyle/>
        <a:p>
          <a:r>
            <a:rPr lang="en-US" dirty="0" smtClean="0"/>
            <a:t>Unallowable Cost Removed</a:t>
          </a:r>
          <a:endParaRPr lang="en-US" dirty="0"/>
        </a:p>
      </dgm:t>
    </dgm:pt>
    <dgm:pt modelId="{97C71CDB-CE33-40D3-A71A-8CB7BB03A12E}" type="parTrans" cxnId="{83C6313C-D635-4B51-9FE1-4014005B1B16}">
      <dgm:prSet/>
      <dgm:spPr/>
      <dgm:t>
        <a:bodyPr/>
        <a:lstStyle/>
        <a:p>
          <a:endParaRPr lang="en-US"/>
        </a:p>
      </dgm:t>
    </dgm:pt>
    <dgm:pt modelId="{CBC2F005-9D3B-40F2-870A-D880F1907104}" type="sibTrans" cxnId="{83C6313C-D635-4B51-9FE1-4014005B1B16}">
      <dgm:prSet/>
      <dgm:spPr/>
      <dgm:t>
        <a:bodyPr/>
        <a:lstStyle/>
        <a:p>
          <a:endParaRPr lang="en-US"/>
        </a:p>
      </dgm:t>
    </dgm:pt>
    <dgm:pt modelId="{DBC60607-0FE2-463C-A5E7-4D1414D8B0FA}">
      <dgm:prSet phldrT="[Text]"/>
      <dgm:spPr/>
      <dgm:t>
        <a:bodyPr/>
        <a:lstStyle/>
        <a:p>
          <a:r>
            <a:rPr lang="en-US" dirty="0" smtClean="0"/>
            <a:t>Allowable, Indirect Costs Built into Claim</a:t>
          </a:r>
        </a:p>
      </dgm:t>
    </dgm:pt>
    <dgm:pt modelId="{CD55283D-442A-488A-9021-82D1CEEF303A}" type="parTrans" cxnId="{0C7AD9C3-C43D-4A62-929F-77E1633639D5}">
      <dgm:prSet/>
      <dgm:spPr/>
      <dgm:t>
        <a:bodyPr/>
        <a:lstStyle/>
        <a:p>
          <a:endParaRPr lang="en-US"/>
        </a:p>
      </dgm:t>
    </dgm:pt>
    <dgm:pt modelId="{D4415550-5E2F-4814-9680-35EDDCD213DF}" type="sibTrans" cxnId="{0C7AD9C3-C43D-4A62-929F-77E1633639D5}">
      <dgm:prSet/>
      <dgm:spPr/>
      <dgm:t>
        <a:bodyPr/>
        <a:lstStyle/>
        <a:p>
          <a:endParaRPr lang="en-US"/>
        </a:p>
      </dgm:t>
    </dgm:pt>
    <dgm:pt modelId="{E71946B4-83D9-4AF0-94B3-7F6D6644AA3C}">
      <dgm:prSet phldrT="[Text]"/>
      <dgm:spPr/>
      <dgm:t>
        <a:bodyPr/>
        <a:lstStyle/>
        <a:p>
          <a:r>
            <a:rPr lang="en-US" dirty="0" smtClean="0"/>
            <a:t>Cost charged to the US Government</a:t>
          </a:r>
        </a:p>
      </dgm:t>
    </dgm:pt>
    <dgm:pt modelId="{CEA8718A-D8E9-4007-97FD-974A23C9C528}" type="parTrans" cxnId="{C9D93370-4EC8-447C-9074-B63E100A658E}">
      <dgm:prSet/>
      <dgm:spPr/>
      <dgm:t>
        <a:bodyPr/>
        <a:lstStyle/>
        <a:p>
          <a:endParaRPr lang="en-US"/>
        </a:p>
      </dgm:t>
    </dgm:pt>
    <dgm:pt modelId="{B916D5ED-6004-4D5B-8AC1-A2C8C889EF70}" type="sibTrans" cxnId="{C9D93370-4EC8-447C-9074-B63E100A658E}">
      <dgm:prSet/>
      <dgm:spPr/>
      <dgm:t>
        <a:bodyPr/>
        <a:lstStyle/>
        <a:p>
          <a:endParaRPr lang="en-US"/>
        </a:p>
      </dgm:t>
    </dgm:pt>
    <dgm:pt modelId="{B3263BE4-A56F-44FC-BE12-F30380AD617E}" type="pres">
      <dgm:prSet presAssocID="{08F5E44A-E7FE-4E48-BAC1-FD61F6C0A80B}" presName="CompostProcess" presStyleCnt="0">
        <dgm:presLayoutVars>
          <dgm:dir/>
          <dgm:resizeHandles val="exact"/>
        </dgm:presLayoutVars>
      </dgm:prSet>
      <dgm:spPr/>
    </dgm:pt>
    <dgm:pt modelId="{CA9EC81A-86D6-4B25-B03A-39A3C8300071}" type="pres">
      <dgm:prSet presAssocID="{08F5E44A-E7FE-4E48-BAC1-FD61F6C0A80B}" presName="arrow" presStyleLbl="bgShp" presStyleIdx="0" presStyleCnt="1"/>
      <dgm:spPr/>
    </dgm:pt>
    <dgm:pt modelId="{F4D335FE-29E1-4172-BFF3-4D5864542072}" type="pres">
      <dgm:prSet presAssocID="{08F5E44A-E7FE-4E48-BAC1-FD61F6C0A80B}" presName="linearProcess" presStyleCnt="0"/>
      <dgm:spPr/>
    </dgm:pt>
    <dgm:pt modelId="{87421852-36D7-4F3A-87D6-A8C44B184C67}" type="pres">
      <dgm:prSet presAssocID="{3ACF559E-56E8-4BE6-859E-0001AD2C23DE}" presName="textNode" presStyleLbl="node1" presStyleIdx="0" presStyleCnt="4">
        <dgm:presLayoutVars>
          <dgm:bulletEnabled val="1"/>
        </dgm:presLayoutVars>
      </dgm:prSet>
      <dgm:spPr/>
      <dgm:t>
        <a:bodyPr/>
        <a:lstStyle/>
        <a:p>
          <a:endParaRPr lang="en-US"/>
        </a:p>
      </dgm:t>
    </dgm:pt>
    <dgm:pt modelId="{36676122-B62B-47DC-93E7-5B27E3C1ADFA}" type="pres">
      <dgm:prSet presAssocID="{0987909C-8E2A-421C-84B2-C4A8F6C4BABC}" presName="sibTrans" presStyleCnt="0"/>
      <dgm:spPr/>
    </dgm:pt>
    <dgm:pt modelId="{82CB5420-B01E-44B6-BCD8-44912E3F6470}" type="pres">
      <dgm:prSet presAssocID="{63E4525E-F0E6-4E39-9487-FAEDD6BF965E}" presName="textNode" presStyleLbl="node1" presStyleIdx="1" presStyleCnt="4">
        <dgm:presLayoutVars>
          <dgm:bulletEnabled val="1"/>
        </dgm:presLayoutVars>
      </dgm:prSet>
      <dgm:spPr/>
      <dgm:t>
        <a:bodyPr/>
        <a:lstStyle/>
        <a:p>
          <a:endParaRPr lang="en-US"/>
        </a:p>
      </dgm:t>
    </dgm:pt>
    <dgm:pt modelId="{E208D009-47FA-4F81-A933-60943BB44A91}" type="pres">
      <dgm:prSet presAssocID="{CBC2F005-9D3B-40F2-870A-D880F1907104}" presName="sibTrans" presStyleCnt="0"/>
      <dgm:spPr/>
    </dgm:pt>
    <dgm:pt modelId="{AAF0719C-CB28-460C-85C6-08E3B700351C}" type="pres">
      <dgm:prSet presAssocID="{DBC60607-0FE2-463C-A5E7-4D1414D8B0FA}" presName="textNode" presStyleLbl="node1" presStyleIdx="2" presStyleCnt="4">
        <dgm:presLayoutVars>
          <dgm:bulletEnabled val="1"/>
        </dgm:presLayoutVars>
      </dgm:prSet>
      <dgm:spPr/>
      <dgm:t>
        <a:bodyPr/>
        <a:lstStyle/>
        <a:p>
          <a:endParaRPr lang="en-US"/>
        </a:p>
      </dgm:t>
    </dgm:pt>
    <dgm:pt modelId="{9F014FD4-4D4C-4E60-BA12-168F84C67FA8}" type="pres">
      <dgm:prSet presAssocID="{D4415550-5E2F-4814-9680-35EDDCD213DF}" presName="sibTrans" presStyleCnt="0"/>
      <dgm:spPr/>
    </dgm:pt>
    <dgm:pt modelId="{DC54FC6E-88C0-4292-BECA-78ED701227B4}" type="pres">
      <dgm:prSet presAssocID="{E71946B4-83D9-4AF0-94B3-7F6D6644AA3C}" presName="textNode" presStyleLbl="node1" presStyleIdx="3" presStyleCnt="4">
        <dgm:presLayoutVars>
          <dgm:bulletEnabled val="1"/>
        </dgm:presLayoutVars>
      </dgm:prSet>
      <dgm:spPr/>
      <dgm:t>
        <a:bodyPr/>
        <a:lstStyle/>
        <a:p>
          <a:endParaRPr lang="en-US"/>
        </a:p>
      </dgm:t>
    </dgm:pt>
  </dgm:ptLst>
  <dgm:cxnLst>
    <dgm:cxn modelId="{C9D93370-4EC8-447C-9074-B63E100A658E}" srcId="{08F5E44A-E7FE-4E48-BAC1-FD61F6C0A80B}" destId="{E71946B4-83D9-4AF0-94B3-7F6D6644AA3C}" srcOrd="3" destOrd="0" parTransId="{CEA8718A-D8E9-4007-97FD-974A23C9C528}" sibTransId="{B916D5ED-6004-4D5B-8AC1-A2C8C889EF70}"/>
    <dgm:cxn modelId="{AE82F39C-A12D-4F3B-8EE7-0FD357DEEF07}" srcId="{08F5E44A-E7FE-4E48-BAC1-FD61F6C0A80B}" destId="{3ACF559E-56E8-4BE6-859E-0001AD2C23DE}" srcOrd="0" destOrd="0" parTransId="{F0E69CCA-E4B4-4C4C-8593-4F7B81B432DC}" sibTransId="{0987909C-8E2A-421C-84B2-C4A8F6C4BABC}"/>
    <dgm:cxn modelId="{DEA10096-DEA8-40AE-B3EC-3A925D8ADBC6}" type="presOf" srcId="{63E4525E-F0E6-4E39-9487-FAEDD6BF965E}" destId="{82CB5420-B01E-44B6-BCD8-44912E3F6470}" srcOrd="0" destOrd="0" presId="urn:microsoft.com/office/officeart/2005/8/layout/hProcess9"/>
    <dgm:cxn modelId="{83C6313C-D635-4B51-9FE1-4014005B1B16}" srcId="{08F5E44A-E7FE-4E48-BAC1-FD61F6C0A80B}" destId="{63E4525E-F0E6-4E39-9487-FAEDD6BF965E}" srcOrd="1" destOrd="0" parTransId="{97C71CDB-CE33-40D3-A71A-8CB7BB03A12E}" sibTransId="{CBC2F005-9D3B-40F2-870A-D880F1907104}"/>
    <dgm:cxn modelId="{508ED624-E462-469E-858D-6D632C271930}" type="presOf" srcId="{3ACF559E-56E8-4BE6-859E-0001AD2C23DE}" destId="{87421852-36D7-4F3A-87D6-A8C44B184C67}" srcOrd="0" destOrd="0" presId="urn:microsoft.com/office/officeart/2005/8/layout/hProcess9"/>
    <dgm:cxn modelId="{9EE2F054-E964-4B5D-A867-20C60D22FAEC}" type="presOf" srcId="{08F5E44A-E7FE-4E48-BAC1-FD61F6C0A80B}" destId="{B3263BE4-A56F-44FC-BE12-F30380AD617E}" srcOrd="0" destOrd="0" presId="urn:microsoft.com/office/officeart/2005/8/layout/hProcess9"/>
    <dgm:cxn modelId="{613AE3A1-2F5E-4315-A9C2-660B5299197B}" type="presOf" srcId="{E71946B4-83D9-4AF0-94B3-7F6D6644AA3C}" destId="{DC54FC6E-88C0-4292-BECA-78ED701227B4}" srcOrd="0" destOrd="0" presId="urn:microsoft.com/office/officeart/2005/8/layout/hProcess9"/>
    <dgm:cxn modelId="{0C7AD9C3-C43D-4A62-929F-77E1633639D5}" srcId="{08F5E44A-E7FE-4E48-BAC1-FD61F6C0A80B}" destId="{DBC60607-0FE2-463C-A5E7-4D1414D8B0FA}" srcOrd="2" destOrd="0" parTransId="{CD55283D-442A-488A-9021-82D1CEEF303A}" sibTransId="{D4415550-5E2F-4814-9680-35EDDCD213DF}"/>
    <dgm:cxn modelId="{77B945FD-1125-4A10-98AC-4CBEF9FF77E7}" type="presOf" srcId="{DBC60607-0FE2-463C-A5E7-4D1414D8B0FA}" destId="{AAF0719C-CB28-460C-85C6-08E3B700351C}" srcOrd="0" destOrd="0" presId="urn:microsoft.com/office/officeart/2005/8/layout/hProcess9"/>
    <dgm:cxn modelId="{8A55A5DA-3421-473F-A23B-7B9BE5FC51B9}" type="presParOf" srcId="{B3263BE4-A56F-44FC-BE12-F30380AD617E}" destId="{CA9EC81A-86D6-4B25-B03A-39A3C8300071}" srcOrd="0" destOrd="0" presId="urn:microsoft.com/office/officeart/2005/8/layout/hProcess9"/>
    <dgm:cxn modelId="{F259F32C-00D8-4C2A-ABC3-A670DA938D87}" type="presParOf" srcId="{B3263BE4-A56F-44FC-BE12-F30380AD617E}" destId="{F4D335FE-29E1-4172-BFF3-4D5864542072}" srcOrd="1" destOrd="0" presId="urn:microsoft.com/office/officeart/2005/8/layout/hProcess9"/>
    <dgm:cxn modelId="{E4ED00ED-FF0C-441B-9324-E2C16E1282DC}" type="presParOf" srcId="{F4D335FE-29E1-4172-BFF3-4D5864542072}" destId="{87421852-36D7-4F3A-87D6-A8C44B184C67}" srcOrd="0" destOrd="0" presId="urn:microsoft.com/office/officeart/2005/8/layout/hProcess9"/>
    <dgm:cxn modelId="{1D2DC642-FD65-4593-8F2E-B7AE9EED61C2}" type="presParOf" srcId="{F4D335FE-29E1-4172-BFF3-4D5864542072}" destId="{36676122-B62B-47DC-93E7-5B27E3C1ADFA}" srcOrd="1" destOrd="0" presId="urn:microsoft.com/office/officeart/2005/8/layout/hProcess9"/>
    <dgm:cxn modelId="{E0DC033A-1CAF-4F71-9710-B2E28D49699B}" type="presParOf" srcId="{F4D335FE-29E1-4172-BFF3-4D5864542072}" destId="{82CB5420-B01E-44B6-BCD8-44912E3F6470}" srcOrd="2" destOrd="0" presId="urn:microsoft.com/office/officeart/2005/8/layout/hProcess9"/>
    <dgm:cxn modelId="{30365CFB-DCC5-405C-B3E3-B45699E29458}" type="presParOf" srcId="{F4D335FE-29E1-4172-BFF3-4D5864542072}" destId="{E208D009-47FA-4F81-A933-60943BB44A91}" srcOrd="3" destOrd="0" presId="urn:microsoft.com/office/officeart/2005/8/layout/hProcess9"/>
    <dgm:cxn modelId="{466E89CC-A8FC-4E26-ADCF-57CF7F82755D}" type="presParOf" srcId="{F4D335FE-29E1-4172-BFF3-4D5864542072}" destId="{AAF0719C-CB28-460C-85C6-08E3B700351C}" srcOrd="4" destOrd="0" presId="urn:microsoft.com/office/officeart/2005/8/layout/hProcess9"/>
    <dgm:cxn modelId="{B32F2329-2128-4239-8B56-686C0D28A631}" type="presParOf" srcId="{F4D335FE-29E1-4172-BFF3-4D5864542072}" destId="{9F014FD4-4D4C-4E60-BA12-168F84C67FA8}" srcOrd="5" destOrd="0" presId="urn:microsoft.com/office/officeart/2005/8/layout/hProcess9"/>
    <dgm:cxn modelId="{57CA9514-A9F1-4FBC-96AA-D31403039E93}" type="presParOf" srcId="{F4D335FE-29E1-4172-BFF3-4D5864542072}" destId="{DC54FC6E-88C0-4292-BECA-78ED701227B4}"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AF4909-79C5-426A-8F9E-FCADBAD56BD4}" type="doc">
      <dgm:prSet loTypeId="urn:microsoft.com/office/officeart/2005/8/layout/vList2" loCatId="list" qsTypeId="urn:microsoft.com/office/officeart/2005/8/quickstyle/3d3" qsCatId="3D" csTypeId="urn:microsoft.com/office/officeart/2005/8/colors/accent0_3" csCatId="mainScheme" phldr="1"/>
      <dgm:spPr/>
      <dgm:t>
        <a:bodyPr/>
        <a:lstStyle/>
        <a:p>
          <a:endParaRPr lang="en-US"/>
        </a:p>
      </dgm:t>
    </dgm:pt>
    <dgm:pt modelId="{BDDCA9AE-521D-416D-932B-61A42341A075}">
      <dgm:prSet custT="1"/>
      <dgm:spPr/>
      <dgm:t>
        <a:bodyPr/>
        <a:lstStyle/>
        <a:p>
          <a:pPr rtl="0"/>
          <a:r>
            <a:rPr lang="en-US" sz="1600" b="1" dirty="0" smtClean="0">
              <a:hlinkClick xmlns:r="http://schemas.openxmlformats.org/officeDocument/2006/relationships" r:id="" action="ppaction://hlinkshowjump?jump=nextslide"/>
            </a:rPr>
            <a:t>401 Consistency in Estimating, Accumulating, and Reporting Costs</a:t>
          </a:r>
          <a:endParaRPr lang="en-US" sz="1600" b="1" dirty="0"/>
        </a:p>
      </dgm:t>
    </dgm:pt>
    <dgm:pt modelId="{948BF6F6-4865-47CB-B321-70D5DF2CAB71}" type="parTrans" cxnId="{84CC085D-0991-43F7-800E-272EBF02B485}">
      <dgm:prSet/>
      <dgm:spPr/>
      <dgm:t>
        <a:bodyPr/>
        <a:lstStyle/>
        <a:p>
          <a:endParaRPr lang="en-US" sz="1600"/>
        </a:p>
      </dgm:t>
    </dgm:pt>
    <dgm:pt modelId="{92CAF93E-15DA-42E9-AA06-084D76382747}" type="sibTrans" cxnId="{84CC085D-0991-43F7-800E-272EBF02B485}">
      <dgm:prSet/>
      <dgm:spPr/>
      <dgm:t>
        <a:bodyPr/>
        <a:lstStyle/>
        <a:p>
          <a:endParaRPr lang="en-US" sz="1600"/>
        </a:p>
      </dgm:t>
    </dgm:pt>
    <dgm:pt modelId="{0FF308AE-4D76-4ECB-BCE0-1F98DC62A0CB}">
      <dgm:prSet custT="1"/>
      <dgm:spPr/>
      <dgm:t>
        <a:bodyPr/>
        <a:lstStyle/>
        <a:p>
          <a:pPr rtl="0"/>
          <a:r>
            <a:rPr lang="en-US" sz="1600" b="1" dirty="0" smtClean="0">
              <a:hlinkClick xmlns:r="http://schemas.openxmlformats.org/officeDocument/2006/relationships" r:id="" action="ppaction://noaction"/>
            </a:rPr>
            <a:t>402 Consistency in Allocating Costs for the Same Purpose</a:t>
          </a:r>
          <a:endParaRPr lang="en-US" sz="1600" b="1" dirty="0"/>
        </a:p>
      </dgm:t>
    </dgm:pt>
    <dgm:pt modelId="{4B37744E-B9AB-434A-8C49-3C2460D6A0AF}" type="parTrans" cxnId="{D7A280D4-3A6D-40A0-A140-29608DED8040}">
      <dgm:prSet/>
      <dgm:spPr/>
      <dgm:t>
        <a:bodyPr/>
        <a:lstStyle/>
        <a:p>
          <a:endParaRPr lang="en-US" sz="1600"/>
        </a:p>
      </dgm:t>
    </dgm:pt>
    <dgm:pt modelId="{32AB5995-AEC1-48E8-84BE-A4344188F2CF}" type="sibTrans" cxnId="{D7A280D4-3A6D-40A0-A140-29608DED8040}">
      <dgm:prSet/>
      <dgm:spPr/>
      <dgm:t>
        <a:bodyPr/>
        <a:lstStyle/>
        <a:p>
          <a:endParaRPr lang="en-US" sz="1600"/>
        </a:p>
      </dgm:t>
    </dgm:pt>
    <dgm:pt modelId="{F2C81DAD-D1F9-4C40-8E23-3EB6CC6005B2}">
      <dgm:prSet custT="1"/>
      <dgm:spPr/>
      <dgm:t>
        <a:bodyPr/>
        <a:lstStyle/>
        <a:p>
          <a:pPr rtl="0"/>
          <a:r>
            <a:rPr lang="en-US" sz="1600" b="1" dirty="0" smtClean="0">
              <a:hlinkClick xmlns:r="http://schemas.openxmlformats.org/officeDocument/2006/relationships" r:id="" action="ppaction://noaction"/>
            </a:rPr>
            <a:t>403 Allocation of Home Office Expenses</a:t>
          </a:r>
          <a:endParaRPr lang="en-US" sz="1600" b="1" dirty="0"/>
        </a:p>
      </dgm:t>
    </dgm:pt>
    <dgm:pt modelId="{B12DEE8E-25D5-4EED-B05A-8FC45FADD76E}" type="parTrans" cxnId="{09DC7F9E-4FDA-49AF-8FDA-A4B2DD79EE29}">
      <dgm:prSet/>
      <dgm:spPr/>
      <dgm:t>
        <a:bodyPr/>
        <a:lstStyle/>
        <a:p>
          <a:endParaRPr lang="en-US" sz="1600"/>
        </a:p>
      </dgm:t>
    </dgm:pt>
    <dgm:pt modelId="{CC3B167C-6FD8-47AD-83A8-F37F2E53309D}" type="sibTrans" cxnId="{09DC7F9E-4FDA-49AF-8FDA-A4B2DD79EE29}">
      <dgm:prSet/>
      <dgm:spPr/>
      <dgm:t>
        <a:bodyPr/>
        <a:lstStyle/>
        <a:p>
          <a:endParaRPr lang="en-US" sz="1600"/>
        </a:p>
      </dgm:t>
    </dgm:pt>
    <dgm:pt modelId="{C576D88E-170A-4F21-9A65-A56B06CB3B9D}">
      <dgm:prSet custT="1"/>
      <dgm:spPr/>
      <dgm:t>
        <a:bodyPr/>
        <a:lstStyle/>
        <a:p>
          <a:pPr rtl="0"/>
          <a:r>
            <a:rPr lang="en-US" sz="1600" b="1" dirty="0" smtClean="0"/>
            <a:t>404 Capitalization of Tangible Assets</a:t>
          </a:r>
          <a:endParaRPr lang="en-US" sz="1600" b="1" dirty="0"/>
        </a:p>
      </dgm:t>
    </dgm:pt>
    <dgm:pt modelId="{87B725C4-FC6A-43B7-B2BF-C869CD6948CE}" type="parTrans" cxnId="{CD2EDE52-915F-4D19-B962-29FC664D53F8}">
      <dgm:prSet/>
      <dgm:spPr/>
      <dgm:t>
        <a:bodyPr/>
        <a:lstStyle/>
        <a:p>
          <a:endParaRPr lang="en-US" sz="1600"/>
        </a:p>
      </dgm:t>
    </dgm:pt>
    <dgm:pt modelId="{FD7943A4-4FF9-4F48-B22F-005A22F348F2}" type="sibTrans" cxnId="{CD2EDE52-915F-4D19-B962-29FC664D53F8}">
      <dgm:prSet/>
      <dgm:spPr/>
      <dgm:t>
        <a:bodyPr/>
        <a:lstStyle/>
        <a:p>
          <a:endParaRPr lang="en-US" sz="1600"/>
        </a:p>
      </dgm:t>
    </dgm:pt>
    <dgm:pt modelId="{83BCFB62-E945-4D9C-84A2-8EF99417780A}">
      <dgm:prSet custT="1"/>
      <dgm:spPr/>
      <dgm:t>
        <a:bodyPr/>
        <a:lstStyle/>
        <a:p>
          <a:pPr rtl="0"/>
          <a:r>
            <a:rPr lang="en-US" sz="1600" b="1" dirty="0" smtClean="0">
              <a:hlinkClick xmlns:r="http://schemas.openxmlformats.org/officeDocument/2006/relationships" r:id="" action="ppaction://noaction"/>
            </a:rPr>
            <a:t>405 Accounting for Unallowable Costs</a:t>
          </a:r>
          <a:endParaRPr lang="en-US" sz="1600" b="1" dirty="0"/>
        </a:p>
      </dgm:t>
    </dgm:pt>
    <dgm:pt modelId="{5D13E670-8572-427D-AB1D-0CFA63D31C77}" type="parTrans" cxnId="{D0DF6EBC-CC15-4455-B7BD-AC658136E013}">
      <dgm:prSet/>
      <dgm:spPr/>
      <dgm:t>
        <a:bodyPr/>
        <a:lstStyle/>
        <a:p>
          <a:endParaRPr lang="en-US" sz="1600"/>
        </a:p>
      </dgm:t>
    </dgm:pt>
    <dgm:pt modelId="{E7382CCF-8A34-4132-9908-54A61D0325B6}" type="sibTrans" cxnId="{D0DF6EBC-CC15-4455-B7BD-AC658136E013}">
      <dgm:prSet/>
      <dgm:spPr/>
      <dgm:t>
        <a:bodyPr/>
        <a:lstStyle/>
        <a:p>
          <a:endParaRPr lang="en-US" sz="1600"/>
        </a:p>
      </dgm:t>
    </dgm:pt>
    <dgm:pt modelId="{E87A4E3E-030C-408B-B6FA-FF5348962E2B}">
      <dgm:prSet custT="1"/>
      <dgm:spPr/>
      <dgm:t>
        <a:bodyPr/>
        <a:lstStyle/>
        <a:p>
          <a:pPr rtl="0"/>
          <a:r>
            <a:rPr lang="en-US" sz="1600" b="1" dirty="0" smtClean="0"/>
            <a:t>406 Cost Accounting Period</a:t>
          </a:r>
          <a:endParaRPr lang="en-US" sz="1600" b="1" dirty="0"/>
        </a:p>
      </dgm:t>
    </dgm:pt>
    <dgm:pt modelId="{44684C56-E701-4DF0-A4E7-189EE9FC9E42}" type="parTrans" cxnId="{CBDA80FC-D204-45AB-A1AB-05A39E0BE78A}">
      <dgm:prSet/>
      <dgm:spPr/>
      <dgm:t>
        <a:bodyPr/>
        <a:lstStyle/>
        <a:p>
          <a:endParaRPr lang="en-US" sz="1600"/>
        </a:p>
      </dgm:t>
    </dgm:pt>
    <dgm:pt modelId="{4638E734-3C16-4688-94F1-5A142582A371}" type="sibTrans" cxnId="{CBDA80FC-D204-45AB-A1AB-05A39E0BE78A}">
      <dgm:prSet/>
      <dgm:spPr/>
      <dgm:t>
        <a:bodyPr/>
        <a:lstStyle/>
        <a:p>
          <a:endParaRPr lang="en-US" sz="1600"/>
        </a:p>
      </dgm:t>
    </dgm:pt>
    <dgm:pt modelId="{D6C4721E-6A70-4F30-B473-73C7A101AD25}">
      <dgm:prSet custT="1"/>
      <dgm:spPr/>
      <dgm:t>
        <a:bodyPr/>
        <a:lstStyle/>
        <a:p>
          <a:pPr rtl="0"/>
          <a:r>
            <a:rPr lang="en-US" sz="1600" b="1" dirty="0" smtClean="0">
              <a:hlinkClick xmlns:r="http://schemas.openxmlformats.org/officeDocument/2006/relationships" r:id="" action="ppaction://noaction"/>
            </a:rPr>
            <a:t>407 Standard Costs</a:t>
          </a:r>
          <a:endParaRPr lang="en-US" sz="1600" b="1" dirty="0"/>
        </a:p>
      </dgm:t>
    </dgm:pt>
    <dgm:pt modelId="{BCB9BA24-DC7D-4F2D-85BB-6B6888857C0F}" type="parTrans" cxnId="{BA6D0ECA-5F14-4BC5-9E0E-A8E5815CE5DD}">
      <dgm:prSet/>
      <dgm:spPr/>
      <dgm:t>
        <a:bodyPr/>
        <a:lstStyle/>
        <a:p>
          <a:endParaRPr lang="en-US" sz="1600"/>
        </a:p>
      </dgm:t>
    </dgm:pt>
    <dgm:pt modelId="{58D28008-FEDC-4E1F-B230-28D43BCFE714}" type="sibTrans" cxnId="{BA6D0ECA-5F14-4BC5-9E0E-A8E5815CE5DD}">
      <dgm:prSet/>
      <dgm:spPr/>
      <dgm:t>
        <a:bodyPr/>
        <a:lstStyle/>
        <a:p>
          <a:endParaRPr lang="en-US" sz="1600"/>
        </a:p>
      </dgm:t>
    </dgm:pt>
    <dgm:pt modelId="{EA907E07-4534-427C-88BA-6C6183F49401}">
      <dgm:prSet custT="1"/>
      <dgm:spPr/>
      <dgm:t>
        <a:bodyPr/>
        <a:lstStyle/>
        <a:p>
          <a:pPr rtl="0"/>
          <a:r>
            <a:rPr lang="en-US" sz="1600" b="1" dirty="0" smtClean="0"/>
            <a:t>408 Costs of Compensated Personal Absence</a:t>
          </a:r>
          <a:endParaRPr lang="en-US" sz="1600" b="1" dirty="0"/>
        </a:p>
      </dgm:t>
    </dgm:pt>
    <dgm:pt modelId="{6E50E0D9-5A93-41E0-972B-87A7AA58D858}" type="parTrans" cxnId="{50C49C91-F2EF-42AB-8E9B-3FE89B6654A6}">
      <dgm:prSet/>
      <dgm:spPr/>
      <dgm:t>
        <a:bodyPr/>
        <a:lstStyle/>
        <a:p>
          <a:endParaRPr lang="en-US" sz="1600"/>
        </a:p>
      </dgm:t>
    </dgm:pt>
    <dgm:pt modelId="{0E05F69C-0FEB-4C8C-85F5-C01B71C78160}" type="sibTrans" cxnId="{50C49C91-F2EF-42AB-8E9B-3FE89B6654A6}">
      <dgm:prSet/>
      <dgm:spPr/>
      <dgm:t>
        <a:bodyPr/>
        <a:lstStyle/>
        <a:p>
          <a:endParaRPr lang="en-US" sz="1600"/>
        </a:p>
      </dgm:t>
    </dgm:pt>
    <dgm:pt modelId="{A8E38496-FE90-4783-9B40-654A785372E0}">
      <dgm:prSet custT="1"/>
      <dgm:spPr/>
      <dgm:t>
        <a:bodyPr/>
        <a:lstStyle/>
        <a:p>
          <a:pPr rtl="0"/>
          <a:r>
            <a:rPr lang="en-US" sz="1600" b="1" dirty="0" smtClean="0"/>
            <a:t>409 Depreciation of Capital Assets</a:t>
          </a:r>
          <a:endParaRPr lang="en-US" sz="1600" b="1" dirty="0"/>
        </a:p>
      </dgm:t>
    </dgm:pt>
    <dgm:pt modelId="{3234037F-2419-4FC2-BE9B-D3F38BDCE0F2}" type="parTrans" cxnId="{BD1013C9-253E-4914-894A-609FDDAF1121}">
      <dgm:prSet/>
      <dgm:spPr/>
      <dgm:t>
        <a:bodyPr/>
        <a:lstStyle/>
        <a:p>
          <a:endParaRPr lang="en-US" sz="1600"/>
        </a:p>
      </dgm:t>
    </dgm:pt>
    <dgm:pt modelId="{5F3FB83E-99D0-49B4-8DAA-04A9FB6D4948}" type="sibTrans" cxnId="{BD1013C9-253E-4914-894A-609FDDAF1121}">
      <dgm:prSet/>
      <dgm:spPr/>
      <dgm:t>
        <a:bodyPr/>
        <a:lstStyle/>
        <a:p>
          <a:endParaRPr lang="en-US" sz="1600"/>
        </a:p>
      </dgm:t>
    </dgm:pt>
    <dgm:pt modelId="{D87ACF7E-6B37-4634-8FA9-03EF07F06D1E}">
      <dgm:prSet custT="1"/>
      <dgm:spPr/>
      <dgm:t>
        <a:bodyPr/>
        <a:lstStyle/>
        <a:p>
          <a:pPr rtl="0"/>
          <a:r>
            <a:rPr lang="en-US" sz="1600" b="1" dirty="0" smtClean="0">
              <a:hlinkClick xmlns:r="http://schemas.openxmlformats.org/officeDocument/2006/relationships" r:id="rId1" action="ppaction://hlinksldjump"/>
            </a:rPr>
            <a:t>410 Allocation of G&amp;A</a:t>
          </a:r>
          <a:endParaRPr lang="en-US" sz="1600" b="1" dirty="0"/>
        </a:p>
      </dgm:t>
    </dgm:pt>
    <dgm:pt modelId="{D39E9FE6-B23D-48AF-89A3-5986938325DF}" type="parTrans" cxnId="{E52797EA-241E-4C31-9278-0E7F5055A842}">
      <dgm:prSet/>
      <dgm:spPr/>
      <dgm:t>
        <a:bodyPr/>
        <a:lstStyle/>
        <a:p>
          <a:endParaRPr lang="en-US" sz="1600"/>
        </a:p>
      </dgm:t>
    </dgm:pt>
    <dgm:pt modelId="{346909BB-51B0-424C-9BC4-9B107AB02207}" type="sibTrans" cxnId="{E52797EA-241E-4C31-9278-0E7F5055A842}">
      <dgm:prSet/>
      <dgm:spPr/>
      <dgm:t>
        <a:bodyPr/>
        <a:lstStyle/>
        <a:p>
          <a:endParaRPr lang="en-US" sz="1600"/>
        </a:p>
      </dgm:t>
    </dgm:pt>
    <dgm:pt modelId="{5A378502-F962-48E5-BB1F-E803BD0E4D05}" type="pres">
      <dgm:prSet presAssocID="{F0AF4909-79C5-426A-8F9E-FCADBAD56BD4}" presName="linear" presStyleCnt="0">
        <dgm:presLayoutVars>
          <dgm:animLvl val="lvl"/>
          <dgm:resizeHandles val="exact"/>
        </dgm:presLayoutVars>
      </dgm:prSet>
      <dgm:spPr/>
      <dgm:t>
        <a:bodyPr/>
        <a:lstStyle/>
        <a:p>
          <a:endParaRPr lang="en-US"/>
        </a:p>
      </dgm:t>
    </dgm:pt>
    <dgm:pt modelId="{F65FAB0F-2264-4E44-9DBD-56C722937BEC}" type="pres">
      <dgm:prSet presAssocID="{BDDCA9AE-521D-416D-932B-61A42341A075}" presName="parentText" presStyleLbl="node1" presStyleIdx="0" presStyleCnt="10">
        <dgm:presLayoutVars>
          <dgm:chMax val="0"/>
          <dgm:bulletEnabled val="1"/>
        </dgm:presLayoutVars>
      </dgm:prSet>
      <dgm:spPr/>
      <dgm:t>
        <a:bodyPr/>
        <a:lstStyle/>
        <a:p>
          <a:endParaRPr lang="en-US"/>
        </a:p>
      </dgm:t>
    </dgm:pt>
    <dgm:pt modelId="{11E1DAB8-8A48-422C-9345-786938E0DA82}" type="pres">
      <dgm:prSet presAssocID="{92CAF93E-15DA-42E9-AA06-084D76382747}" presName="spacer" presStyleCnt="0"/>
      <dgm:spPr/>
      <dgm:t>
        <a:bodyPr/>
        <a:lstStyle/>
        <a:p>
          <a:endParaRPr lang="en-US"/>
        </a:p>
      </dgm:t>
    </dgm:pt>
    <dgm:pt modelId="{849F1BD2-9FC2-47C2-BAA9-9B99701CB696}" type="pres">
      <dgm:prSet presAssocID="{0FF308AE-4D76-4ECB-BCE0-1F98DC62A0CB}" presName="parentText" presStyleLbl="node1" presStyleIdx="1" presStyleCnt="10">
        <dgm:presLayoutVars>
          <dgm:chMax val="0"/>
          <dgm:bulletEnabled val="1"/>
        </dgm:presLayoutVars>
      </dgm:prSet>
      <dgm:spPr/>
      <dgm:t>
        <a:bodyPr/>
        <a:lstStyle/>
        <a:p>
          <a:endParaRPr lang="en-US"/>
        </a:p>
      </dgm:t>
    </dgm:pt>
    <dgm:pt modelId="{1CE87D4A-A10D-4D24-8ACE-C96CE41DF893}" type="pres">
      <dgm:prSet presAssocID="{32AB5995-AEC1-48E8-84BE-A4344188F2CF}" presName="spacer" presStyleCnt="0"/>
      <dgm:spPr/>
      <dgm:t>
        <a:bodyPr/>
        <a:lstStyle/>
        <a:p>
          <a:endParaRPr lang="en-US"/>
        </a:p>
      </dgm:t>
    </dgm:pt>
    <dgm:pt modelId="{C4994DB3-18DD-4DFE-9F1C-C3304FABB511}" type="pres">
      <dgm:prSet presAssocID="{F2C81DAD-D1F9-4C40-8E23-3EB6CC6005B2}" presName="parentText" presStyleLbl="node1" presStyleIdx="2" presStyleCnt="10">
        <dgm:presLayoutVars>
          <dgm:chMax val="0"/>
          <dgm:bulletEnabled val="1"/>
        </dgm:presLayoutVars>
      </dgm:prSet>
      <dgm:spPr/>
      <dgm:t>
        <a:bodyPr/>
        <a:lstStyle/>
        <a:p>
          <a:endParaRPr lang="en-US"/>
        </a:p>
      </dgm:t>
    </dgm:pt>
    <dgm:pt modelId="{74DAEE4E-D1C0-424E-99CF-3D1EF94693E4}" type="pres">
      <dgm:prSet presAssocID="{CC3B167C-6FD8-47AD-83A8-F37F2E53309D}" presName="spacer" presStyleCnt="0"/>
      <dgm:spPr/>
      <dgm:t>
        <a:bodyPr/>
        <a:lstStyle/>
        <a:p>
          <a:endParaRPr lang="en-US"/>
        </a:p>
      </dgm:t>
    </dgm:pt>
    <dgm:pt modelId="{E3999EC6-96C5-43EB-A9C7-5AE0B32F77D9}" type="pres">
      <dgm:prSet presAssocID="{C576D88E-170A-4F21-9A65-A56B06CB3B9D}" presName="parentText" presStyleLbl="node1" presStyleIdx="3" presStyleCnt="10">
        <dgm:presLayoutVars>
          <dgm:chMax val="0"/>
          <dgm:bulletEnabled val="1"/>
        </dgm:presLayoutVars>
      </dgm:prSet>
      <dgm:spPr/>
      <dgm:t>
        <a:bodyPr/>
        <a:lstStyle/>
        <a:p>
          <a:endParaRPr lang="en-US"/>
        </a:p>
      </dgm:t>
    </dgm:pt>
    <dgm:pt modelId="{87382A0E-649F-4446-BE0E-25C8649CA72E}" type="pres">
      <dgm:prSet presAssocID="{FD7943A4-4FF9-4F48-B22F-005A22F348F2}" presName="spacer" presStyleCnt="0"/>
      <dgm:spPr/>
      <dgm:t>
        <a:bodyPr/>
        <a:lstStyle/>
        <a:p>
          <a:endParaRPr lang="en-US"/>
        </a:p>
      </dgm:t>
    </dgm:pt>
    <dgm:pt modelId="{04A7A776-9A4A-4B4E-A675-EB45EAB8C2D0}" type="pres">
      <dgm:prSet presAssocID="{83BCFB62-E945-4D9C-84A2-8EF99417780A}" presName="parentText" presStyleLbl="node1" presStyleIdx="4" presStyleCnt="10">
        <dgm:presLayoutVars>
          <dgm:chMax val="0"/>
          <dgm:bulletEnabled val="1"/>
        </dgm:presLayoutVars>
      </dgm:prSet>
      <dgm:spPr/>
      <dgm:t>
        <a:bodyPr/>
        <a:lstStyle/>
        <a:p>
          <a:endParaRPr lang="en-US"/>
        </a:p>
      </dgm:t>
    </dgm:pt>
    <dgm:pt modelId="{6B831D9E-9A58-4576-A7FA-2220684E8728}" type="pres">
      <dgm:prSet presAssocID="{E7382CCF-8A34-4132-9908-54A61D0325B6}" presName="spacer" presStyleCnt="0"/>
      <dgm:spPr/>
      <dgm:t>
        <a:bodyPr/>
        <a:lstStyle/>
        <a:p>
          <a:endParaRPr lang="en-US"/>
        </a:p>
      </dgm:t>
    </dgm:pt>
    <dgm:pt modelId="{4B033AA5-2EF4-4206-B2A0-9B266E41728F}" type="pres">
      <dgm:prSet presAssocID="{E87A4E3E-030C-408B-B6FA-FF5348962E2B}" presName="parentText" presStyleLbl="node1" presStyleIdx="5" presStyleCnt="10">
        <dgm:presLayoutVars>
          <dgm:chMax val="0"/>
          <dgm:bulletEnabled val="1"/>
        </dgm:presLayoutVars>
      </dgm:prSet>
      <dgm:spPr/>
      <dgm:t>
        <a:bodyPr/>
        <a:lstStyle/>
        <a:p>
          <a:endParaRPr lang="en-US"/>
        </a:p>
      </dgm:t>
    </dgm:pt>
    <dgm:pt modelId="{636A8168-E754-4A43-943E-F3AAFA3D9D52}" type="pres">
      <dgm:prSet presAssocID="{4638E734-3C16-4688-94F1-5A142582A371}" presName="spacer" presStyleCnt="0"/>
      <dgm:spPr/>
      <dgm:t>
        <a:bodyPr/>
        <a:lstStyle/>
        <a:p>
          <a:endParaRPr lang="en-US"/>
        </a:p>
      </dgm:t>
    </dgm:pt>
    <dgm:pt modelId="{CB576C74-A059-459A-A580-F2DAFC2559E0}" type="pres">
      <dgm:prSet presAssocID="{D6C4721E-6A70-4F30-B473-73C7A101AD25}" presName="parentText" presStyleLbl="node1" presStyleIdx="6" presStyleCnt="10">
        <dgm:presLayoutVars>
          <dgm:chMax val="0"/>
          <dgm:bulletEnabled val="1"/>
        </dgm:presLayoutVars>
      </dgm:prSet>
      <dgm:spPr/>
      <dgm:t>
        <a:bodyPr/>
        <a:lstStyle/>
        <a:p>
          <a:endParaRPr lang="en-US"/>
        </a:p>
      </dgm:t>
    </dgm:pt>
    <dgm:pt modelId="{79951143-1B64-4A22-97E2-F74F55E9ECE9}" type="pres">
      <dgm:prSet presAssocID="{58D28008-FEDC-4E1F-B230-28D43BCFE714}" presName="spacer" presStyleCnt="0"/>
      <dgm:spPr/>
      <dgm:t>
        <a:bodyPr/>
        <a:lstStyle/>
        <a:p>
          <a:endParaRPr lang="en-US"/>
        </a:p>
      </dgm:t>
    </dgm:pt>
    <dgm:pt modelId="{CA2664CD-A3C3-435F-B12E-8989C02FF905}" type="pres">
      <dgm:prSet presAssocID="{EA907E07-4534-427C-88BA-6C6183F49401}" presName="parentText" presStyleLbl="node1" presStyleIdx="7" presStyleCnt="10" custLinFactNeighborY="98671">
        <dgm:presLayoutVars>
          <dgm:chMax val="0"/>
          <dgm:bulletEnabled val="1"/>
        </dgm:presLayoutVars>
      </dgm:prSet>
      <dgm:spPr/>
      <dgm:t>
        <a:bodyPr/>
        <a:lstStyle/>
        <a:p>
          <a:endParaRPr lang="en-US"/>
        </a:p>
      </dgm:t>
    </dgm:pt>
    <dgm:pt modelId="{89417608-4281-40DB-9181-80D12103CE8C}" type="pres">
      <dgm:prSet presAssocID="{0E05F69C-0FEB-4C8C-85F5-C01B71C78160}" presName="spacer" presStyleCnt="0"/>
      <dgm:spPr/>
      <dgm:t>
        <a:bodyPr/>
        <a:lstStyle/>
        <a:p>
          <a:endParaRPr lang="en-US"/>
        </a:p>
      </dgm:t>
    </dgm:pt>
    <dgm:pt modelId="{5983C72C-FBBA-4A66-B381-CB4B62D9FDDE}" type="pres">
      <dgm:prSet presAssocID="{A8E38496-FE90-4783-9B40-654A785372E0}" presName="parentText" presStyleLbl="node1" presStyleIdx="8" presStyleCnt="10">
        <dgm:presLayoutVars>
          <dgm:chMax val="0"/>
          <dgm:bulletEnabled val="1"/>
        </dgm:presLayoutVars>
      </dgm:prSet>
      <dgm:spPr/>
      <dgm:t>
        <a:bodyPr/>
        <a:lstStyle/>
        <a:p>
          <a:endParaRPr lang="en-US"/>
        </a:p>
      </dgm:t>
    </dgm:pt>
    <dgm:pt modelId="{95001307-58DE-4588-BACF-9357A69D0711}" type="pres">
      <dgm:prSet presAssocID="{5F3FB83E-99D0-49B4-8DAA-04A9FB6D4948}" presName="spacer" presStyleCnt="0"/>
      <dgm:spPr/>
      <dgm:t>
        <a:bodyPr/>
        <a:lstStyle/>
        <a:p>
          <a:endParaRPr lang="en-US"/>
        </a:p>
      </dgm:t>
    </dgm:pt>
    <dgm:pt modelId="{8A6E3016-50DF-4576-AE09-B0F9C8ED5A94}" type="pres">
      <dgm:prSet presAssocID="{D87ACF7E-6B37-4634-8FA9-03EF07F06D1E}" presName="parentText" presStyleLbl="node1" presStyleIdx="9" presStyleCnt="10" custLinFactNeighborX="1852" custLinFactNeighborY="-89185">
        <dgm:presLayoutVars>
          <dgm:chMax val="0"/>
          <dgm:bulletEnabled val="1"/>
        </dgm:presLayoutVars>
      </dgm:prSet>
      <dgm:spPr/>
      <dgm:t>
        <a:bodyPr/>
        <a:lstStyle/>
        <a:p>
          <a:endParaRPr lang="en-US"/>
        </a:p>
      </dgm:t>
    </dgm:pt>
  </dgm:ptLst>
  <dgm:cxnLst>
    <dgm:cxn modelId="{679F59ED-7541-478C-A68E-E95389675FD5}" type="presOf" srcId="{F2C81DAD-D1F9-4C40-8E23-3EB6CC6005B2}" destId="{C4994DB3-18DD-4DFE-9F1C-C3304FABB511}" srcOrd="0" destOrd="0" presId="urn:microsoft.com/office/officeart/2005/8/layout/vList2"/>
    <dgm:cxn modelId="{0E9ED045-AE8C-4621-BA46-AD5E0D465B98}" type="presOf" srcId="{D6C4721E-6A70-4F30-B473-73C7A101AD25}" destId="{CB576C74-A059-459A-A580-F2DAFC2559E0}" srcOrd="0" destOrd="0" presId="urn:microsoft.com/office/officeart/2005/8/layout/vList2"/>
    <dgm:cxn modelId="{D7A280D4-3A6D-40A0-A140-29608DED8040}" srcId="{F0AF4909-79C5-426A-8F9E-FCADBAD56BD4}" destId="{0FF308AE-4D76-4ECB-BCE0-1F98DC62A0CB}" srcOrd="1" destOrd="0" parTransId="{4B37744E-B9AB-434A-8C49-3C2460D6A0AF}" sibTransId="{32AB5995-AEC1-48E8-84BE-A4344188F2CF}"/>
    <dgm:cxn modelId="{AA696010-1E6F-4BC2-BFCA-C5708BBFE70C}" type="presOf" srcId="{BDDCA9AE-521D-416D-932B-61A42341A075}" destId="{F65FAB0F-2264-4E44-9DBD-56C722937BEC}" srcOrd="0" destOrd="0" presId="urn:microsoft.com/office/officeart/2005/8/layout/vList2"/>
    <dgm:cxn modelId="{BD1013C9-253E-4914-894A-609FDDAF1121}" srcId="{F0AF4909-79C5-426A-8F9E-FCADBAD56BD4}" destId="{A8E38496-FE90-4783-9B40-654A785372E0}" srcOrd="8" destOrd="0" parTransId="{3234037F-2419-4FC2-BE9B-D3F38BDCE0F2}" sibTransId="{5F3FB83E-99D0-49B4-8DAA-04A9FB6D4948}"/>
    <dgm:cxn modelId="{84CC085D-0991-43F7-800E-272EBF02B485}" srcId="{F0AF4909-79C5-426A-8F9E-FCADBAD56BD4}" destId="{BDDCA9AE-521D-416D-932B-61A42341A075}" srcOrd="0" destOrd="0" parTransId="{948BF6F6-4865-47CB-B321-70D5DF2CAB71}" sibTransId="{92CAF93E-15DA-42E9-AA06-084D76382747}"/>
    <dgm:cxn modelId="{D0DF6EBC-CC15-4455-B7BD-AC658136E013}" srcId="{F0AF4909-79C5-426A-8F9E-FCADBAD56BD4}" destId="{83BCFB62-E945-4D9C-84A2-8EF99417780A}" srcOrd="4" destOrd="0" parTransId="{5D13E670-8572-427D-AB1D-0CFA63D31C77}" sibTransId="{E7382CCF-8A34-4132-9908-54A61D0325B6}"/>
    <dgm:cxn modelId="{B0F66B87-1068-40A7-8108-53DD42247366}" type="presOf" srcId="{EA907E07-4534-427C-88BA-6C6183F49401}" destId="{CA2664CD-A3C3-435F-B12E-8989C02FF905}" srcOrd="0" destOrd="0" presId="urn:microsoft.com/office/officeart/2005/8/layout/vList2"/>
    <dgm:cxn modelId="{4F3E4E51-F2F8-45D8-930F-93611B1E3F75}" type="presOf" srcId="{D87ACF7E-6B37-4634-8FA9-03EF07F06D1E}" destId="{8A6E3016-50DF-4576-AE09-B0F9C8ED5A94}" srcOrd="0" destOrd="0" presId="urn:microsoft.com/office/officeart/2005/8/layout/vList2"/>
    <dgm:cxn modelId="{DB634B68-52A7-4926-B0D6-1C0BBF09438D}" type="presOf" srcId="{C576D88E-170A-4F21-9A65-A56B06CB3B9D}" destId="{E3999EC6-96C5-43EB-A9C7-5AE0B32F77D9}" srcOrd="0" destOrd="0" presId="urn:microsoft.com/office/officeart/2005/8/layout/vList2"/>
    <dgm:cxn modelId="{CBDA80FC-D204-45AB-A1AB-05A39E0BE78A}" srcId="{F0AF4909-79C5-426A-8F9E-FCADBAD56BD4}" destId="{E87A4E3E-030C-408B-B6FA-FF5348962E2B}" srcOrd="5" destOrd="0" parTransId="{44684C56-E701-4DF0-A4E7-189EE9FC9E42}" sibTransId="{4638E734-3C16-4688-94F1-5A142582A371}"/>
    <dgm:cxn modelId="{E52797EA-241E-4C31-9278-0E7F5055A842}" srcId="{F0AF4909-79C5-426A-8F9E-FCADBAD56BD4}" destId="{D87ACF7E-6B37-4634-8FA9-03EF07F06D1E}" srcOrd="9" destOrd="0" parTransId="{D39E9FE6-B23D-48AF-89A3-5986938325DF}" sibTransId="{346909BB-51B0-424C-9BC4-9B107AB02207}"/>
    <dgm:cxn modelId="{50C49C91-F2EF-42AB-8E9B-3FE89B6654A6}" srcId="{F0AF4909-79C5-426A-8F9E-FCADBAD56BD4}" destId="{EA907E07-4534-427C-88BA-6C6183F49401}" srcOrd="7" destOrd="0" parTransId="{6E50E0D9-5A93-41E0-972B-87A7AA58D858}" sibTransId="{0E05F69C-0FEB-4C8C-85F5-C01B71C78160}"/>
    <dgm:cxn modelId="{09DC7F9E-4FDA-49AF-8FDA-A4B2DD79EE29}" srcId="{F0AF4909-79C5-426A-8F9E-FCADBAD56BD4}" destId="{F2C81DAD-D1F9-4C40-8E23-3EB6CC6005B2}" srcOrd="2" destOrd="0" parTransId="{B12DEE8E-25D5-4EED-B05A-8FC45FADD76E}" sibTransId="{CC3B167C-6FD8-47AD-83A8-F37F2E53309D}"/>
    <dgm:cxn modelId="{BA6D0ECA-5F14-4BC5-9E0E-A8E5815CE5DD}" srcId="{F0AF4909-79C5-426A-8F9E-FCADBAD56BD4}" destId="{D6C4721E-6A70-4F30-B473-73C7A101AD25}" srcOrd="6" destOrd="0" parTransId="{BCB9BA24-DC7D-4F2D-85BB-6B6888857C0F}" sibTransId="{58D28008-FEDC-4E1F-B230-28D43BCFE714}"/>
    <dgm:cxn modelId="{754476C5-9208-4AFE-A2E0-4F76BF302765}" type="presOf" srcId="{83BCFB62-E945-4D9C-84A2-8EF99417780A}" destId="{04A7A776-9A4A-4B4E-A675-EB45EAB8C2D0}" srcOrd="0" destOrd="0" presId="urn:microsoft.com/office/officeart/2005/8/layout/vList2"/>
    <dgm:cxn modelId="{01BF88C0-3B57-4C2A-98DD-2B8B168F47E0}" type="presOf" srcId="{0FF308AE-4D76-4ECB-BCE0-1F98DC62A0CB}" destId="{849F1BD2-9FC2-47C2-BAA9-9B99701CB696}" srcOrd="0" destOrd="0" presId="urn:microsoft.com/office/officeart/2005/8/layout/vList2"/>
    <dgm:cxn modelId="{CD2EDE52-915F-4D19-B962-29FC664D53F8}" srcId="{F0AF4909-79C5-426A-8F9E-FCADBAD56BD4}" destId="{C576D88E-170A-4F21-9A65-A56B06CB3B9D}" srcOrd="3" destOrd="0" parTransId="{87B725C4-FC6A-43B7-B2BF-C869CD6948CE}" sibTransId="{FD7943A4-4FF9-4F48-B22F-005A22F348F2}"/>
    <dgm:cxn modelId="{E3A62A41-473B-4C29-98E3-7A4813110E92}" type="presOf" srcId="{F0AF4909-79C5-426A-8F9E-FCADBAD56BD4}" destId="{5A378502-F962-48E5-BB1F-E803BD0E4D05}" srcOrd="0" destOrd="0" presId="urn:microsoft.com/office/officeart/2005/8/layout/vList2"/>
    <dgm:cxn modelId="{9D39144A-EB05-41D3-90F1-7B2D27BBAF19}" type="presOf" srcId="{A8E38496-FE90-4783-9B40-654A785372E0}" destId="{5983C72C-FBBA-4A66-B381-CB4B62D9FDDE}" srcOrd="0" destOrd="0" presId="urn:microsoft.com/office/officeart/2005/8/layout/vList2"/>
    <dgm:cxn modelId="{F30DA546-561C-4139-9D45-515853B5ABF4}" type="presOf" srcId="{E87A4E3E-030C-408B-B6FA-FF5348962E2B}" destId="{4B033AA5-2EF4-4206-B2A0-9B266E41728F}" srcOrd="0" destOrd="0" presId="urn:microsoft.com/office/officeart/2005/8/layout/vList2"/>
    <dgm:cxn modelId="{B0511548-481E-4AB7-A234-FA2B76D8949D}" type="presParOf" srcId="{5A378502-F962-48E5-BB1F-E803BD0E4D05}" destId="{F65FAB0F-2264-4E44-9DBD-56C722937BEC}" srcOrd="0" destOrd="0" presId="urn:microsoft.com/office/officeart/2005/8/layout/vList2"/>
    <dgm:cxn modelId="{B5574AC1-D773-47AD-8B84-EBB3BB730A75}" type="presParOf" srcId="{5A378502-F962-48E5-BB1F-E803BD0E4D05}" destId="{11E1DAB8-8A48-422C-9345-786938E0DA82}" srcOrd="1" destOrd="0" presId="urn:microsoft.com/office/officeart/2005/8/layout/vList2"/>
    <dgm:cxn modelId="{CFAD01E1-E3B8-4620-8917-40E7AA575A9B}" type="presParOf" srcId="{5A378502-F962-48E5-BB1F-E803BD0E4D05}" destId="{849F1BD2-9FC2-47C2-BAA9-9B99701CB696}" srcOrd="2" destOrd="0" presId="urn:microsoft.com/office/officeart/2005/8/layout/vList2"/>
    <dgm:cxn modelId="{8E9FE541-345B-4C51-96C6-09808FEEB886}" type="presParOf" srcId="{5A378502-F962-48E5-BB1F-E803BD0E4D05}" destId="{1CE87D4A-A10D-4D24-8ACE-C96CE41DF893}" srcOrd="3" destOrd="0" presId="urn:microsoft.com/office/officeart/2005/8/layout/vList2"/>
    <dgm:cxn modelId="{82883D23-430B-4520-9321-F8485B8D3841}" type="presParOf" srcId="{5A378502-F962-48E5-BB1F-E803BD0E4D05}" destId="{C4994DB3-18DD-4DFE-9F1C-C3304FABB511}" srcOrd="4" destOrd="0" presId="urn:microsoft.com/office/officeart/2005/8/layout/vList2"/>
    <dgm:cxn modelId="{9CC20EA0-263F-41A5-9F74-E97215A5A812}" type="presParOf" srcId="{5A378502-F962-48E5-BB1F-E803BD0E4D05}" destId="{74DAEE4E-D1C0-424E-99CF-3D1EF94693E4}" srcOrd="5" destOrd="0" presId="urn:microsoft.com/office/officeart/2005/8/layout/vList2"/>
    <dgm:cxn modelId="{552BEFE1-A27D-4746-BF95-577221715AF1}" type="presParOf" srcId="{5A378502-F962-48E5-BB1F-E803BD0E4D05}" destId="{E3999EC6-96C5-43EB-A9C7-5AE0B32F77D9}" srcOrd="6" destOrd="0" presId="urn:microsoft.com/office/officeart/2005/8/layout/vList2"/>
    <dgm:cxn modelId="{DBF4C45D-8994-48C5-8237-DF4E6E024D60}" type="presParOf" srcId="{5A378502-F962-48E5-BB1F-E803BD0E4D05}" destId="{87382A0E-649F-4446-BE0E-25C8649CA72E}" srcOrd="7" destOrd="0" presId="urn:microsoft.com/office/officeart/2005/8/layout/vList2"/>
    <dgm:cxn modelId="{9326C56D-B59D-494D-88F6-FB9381733311}" type="presParOf" srcId="{5A378502-F962-48E5-BB1F-E803BD0E4D05}" destId="{04A7A776-9A4A-4B4E-A675-EB45EAB8C2D0}" srcOrd="8" destOrd="0" presId="urn:microsoft.com/office/officeart/2005/8/layout/vList2"/>
    <dgm:cxn modelId="{7F781583-4C51-4D31-B326-87508F65D9A4}" type="presParOf" srcId="{5A378502-F962-48E5-BB1F-E803BD0E4D05}" destId="{6B831D9E-9A58-4576-A7FA-2220684E8728}" srcOrd="9" destOrd="0" presId="urn:microsoft.com/office/officeart/2005/8/layout/vList2"/>
    <dgm:cxn modelId="{FB53112A-9A0C-4E4E-89BA-B26A57C7251F}" type="presParOf" srcId="{5A378502-F962-48E5-BB1F-E803BD0E4D05}" destId="{4B033AA5-2EF4-4206-B2A0-9B266E41728F}" srcOrd="10" destOrd="0" presId="urn:microsoft.com/office/officeart/2005/8/layout/vList2"/>
    <dgm:cxn modelId="{66A4D92A-A906-4F03-87EE-D3C0081D2734}" type="presParOf" srcId="{5A378502-F962-48E5-BB1F-E803BD0E4D05}" destId="{636A8168-E754-4A43-943E-F3AAFA3D9D52}" srcOrd="11" destOrd="0" presId="urn:microsoft.com/office/officeart/2005/8/layout/vList2"/>
    <dgm:cxn modelId="{BDBA68DF-A44C-4C7F-BA97-631E0942A8F9}" type="presParOf" srcId="{5A378502-F962-48E5-BB1F-E803BD0E4D05}" destId="{CB576C74-A059-459A-A580-F2DAFC2559E0}" srcOrd="12" destOrd="0" presId="urn:microsoft.com/office/officeart/2005/8/layout/vList2"/>
    <dgm:cxn modelId="{137B8D79-9811-4067-8813-CE5B1F6C9AA3}" type="presParOf" srcId="{5A378502-F962-48E5-BB1F-E803BD0E4D05}" destId="{79951143-1B64-4A22-97E2-F74F55E9ECE9}" srcOrd="13" destOrd="0" presId="urn:microsoft.com/office/officeart/2005/8/layout/vList2"/>
    <dgm:cxn modelId="{B9D9A7D6-9CAF-4E27-BC2C-BC7359662698}" type="presParOf" srcId="{5A378502-F962-48E5-BB1F-E803BD0E4D05}" destId="{CA2664CD-A3C3-435F-B12E-8989C02FF905}" srcOrd="14" destOrd="0" presId="urn:microsoft.com/office/officeart/2005/8/layout/vList2"/>
    <dgm:cxn modelId="{44C161F1-CA80-4CEA-8E5E-29A31C0D450D}" type="presParOf" srcId="{5A378502-F962-48E5-BB1F-E803BD0E4D05}" destId="{89417608-4281-40DB-9181-80D12103CE8C}" srcOrd="15" destOrd="0" presId="urn:microsoft.com/office/officeart/2005/8/layout/vList2"/>
    <dgm:cxn modelId="{0CBD724E-1980-4B47-A8F7-7024120DDDAE}" type="presParOf" srcId="{5A378502-F962-48E5-BB1F-E803BD0E4D05}" destId="{5983C72C-FBBA-4A66-B381-CB4B62D9FDDE}" srcOrd="16" destOrd="0" presId="urn:microsoft.com/office/officeart/2005/8/layout/vList2"/>
    <dgm:cxn modelId="{64044F87-A92C-4CF1-B162-D08B0DA17ACC}" type="presParOf" srcId="{5A378502-F962-48E5-BB1F-E803BD0E4D05}" destId="{95001307-58DE-4588-BACF-9357A69D0711}" srcOrd="17" destOrd="0" presId="urn:microsoft.com/office/officeart/2005/8/layout/vList2"/>
    <dgm:cxn modelId="{CDA0F4DC-7B65-43EF-B4BC-8B79C657AC87}" type="presParOf" srcId="{5A378502-F962-48E5-BB1F-E803BD0E4D05}" destId="{8A6E3016-50DF-4576-AE09-B0F9C8ED5A94}" srcOrd="18" destOrd="0" presId="urn:microsoft.com/office/officeart/2005/8/layout/vList2"/>
  </dgm:cxnLst>
  <dgm:bg>
    <a:noFill/>
    <a:effectLst>
      <a:outerShdw blurRad="50800" dist="50800" dir="5400000" sx="1000" sy="1000" algn="ctr" rotWithShape="0">
        <a:schemeClr val="tx1"/>
      </a:outerShdw>
    </a:effect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DF3E97-9CEA-4F5C-803B-C080A2B0DABF}" type="doc">
      <dgm:prSet loTypeId="urn:microsoft.com/office/officeart/2005/8/layout/vList2" loCatId="list" qsTypeId="urn:microsoft.com/office/officeart/2005/8/quickstyle/3d3" qsCatId="3D" csTypeId="urn:microsoft.com/office/officeart/2005/8/colors/accent0_3" csCatId="mainScheme" phldr="1"/>
      <dgm:spPr/>
      <dgm:t>
        <a:bodyPr/>
        <a:lstStyle/>
        <a:p>
          <a:endParaRPr lang="en-US"/>
        </a:p>
      </dgm:t>
    </dgm:pt>
    <dgm:pt modelId="{E14F3BBC-FBF0-4F82-8ECB-524F135AE81E}">
      <dgm:prSet phldrT="[Text]" custT="1"/>
      <dgm:spPr/>
      <dgm:t>
        <a:bodyPr/>
        <a:lstStyle/>
        <a:p>
          <a:r>
            <a:rPr lang="en-US" sz="1600" b="1" dirty="0" smtClean="0"/>
            <a:t>411 Accounting for Acquisition Costs of Material</a:t>
          </a:r>
          <a:endParaRPr lang="en-US" sz="1600" b="1" dirty="0"/>
        </a:p>
      </dgm:t>
    </dgm:pt>
    <dgm:pt modelId="{035D7D44-F525-42AB-9DEE-AA9D72F941EE}" type="parTrans" cxnId="{3D77E31F-BB0E-431B-9B5E-EBDF0D2AF049}">
      <dgm:prSet/>
      <dgm:spPr/>
      <dgm:t>
        <a:bodyPr/>
        <a:lstStyle/>
        <a:p>
          <a:endParaRPr lang="en-US" sz="1600"/>
        </a:p>
      </dgm:t>
    </dgm:pt>
    <dgm:pt modelId="{410152E7-DC3F-489C-B93B-6597A0F0B544}" type="sibTrans" cxnId="{3D77E31F-BB0E-431B-9B5E-EBDF0D2AF049}">
      <dgm:prSet/>
      <dgm:spPr/>
      <dgm:t>
        <a:bodyPr/>
        <a:lstStyle/>
        <a:p>
          <a:endParaRPr lang="en-US" sz="1600"/>
        </a:p>
      </dgm:t>
    </dgm:pt>
    <dgm:pt modelId="{CD59104F-026F-4BBF-B5DE-57DD562E460F}">
      <dgm:prSet phldrT="[Text]" custT="1"/>
      <dgm:spPr/>
      <dgm:t>
        <a:bodyPr/>
        <a:lstStyle/>
        <a:p>
          <a:r>
            <a:rPr lang="en-US" sz="1600" b="1" dirty="0" smtClean="0"/>
            <a:t>412 Composition and Measurement of Pension Cost</a:t>
          </a:r>
          <a:endParaRPr lang="en-US" sz="1600" b="1" dirty="0"/>
        </a:p>
      </dgm:t>
    </dgm:pt>
    <dgm:pt modelId="{FB1E7A97-728D-40CC-B304-9573B6FEFBD3}" type="parTrans" cxnId="{A0114165-7292-4002-8F52-F4830A90B1E0}">
      <dgm:prSet/>
      <dgm:spPr/>
      <dgm:t>
        <a:bodyPr/>
        <a:lstStyle/>
        <a:p>
          <a:endParaRPr lang="en-US" sz="1600"/>
        </a:p>
      </dgm:t>
    </dgm:pt>
    <dgm:pt modelId="{10A29549-DE97-4A7A-A5B2-7392C66914E2}" type="sibTrans" cxnId="{A0114165-7292-4002-8F52-F4830A90B1E0}">
      <dgm:prSet/>
      <dgm:spPr/>
      <dgm:t>
        <a:bodyPr/>
        <a:lstStyle/>
        <a:p>
          <a:endParaRPr lang="en-US" sz="1600"/>
        </a:p>
      </dgm:t>
    </dgm:pt>
    <dgm:pt modelId="{E201CA82-A43C-4FC8-89D6-ED27DAFA2440}">
      <dgm:prSet phldrT="[Text]" custT="1"/>
      <dgm:spPr/>
      <dgm:t>
        <a:bodyPr/>
        <a:lstStyle/>
        <a:p>
          <a:r>
            <a:rPr lang="en-US" sz="1600" b="1" dirty="0" smtClean="0"/>
            <a:t>413 Adjustment and Allocation of Pension Cost</a:t>
          </a:r>
          <a:endParaRPr lang="en-US" sz="1600" b="1" dirty="0"/>
        </a:p>
      </dgm:t>
    </dgm:pt>
    <dgm:pt modelId="{4535293D-44A5-4DF4-A3BB-EAEC0324B98F}" type="parTrans" cxnId="{47B0A7A4-AC15-4819-A717-FF643EF883CC}">
      <dgm:prSet/>
      <dgm:spPr/>
      <dgm:t>
        <a:bodyPr/>
        <a:lstStyle/>
        <a:p>
          <a:endParaRPr lang="en-US" sz="1600"/>
        </a:p>
      </dgm:t>
    </dgm:pt>
    <dgm:pt modelId="{6D77C158-E6BA-4600-B9D7-993EB11139C1}" type="sibTrans" cxnId="{47B0A7A4-AC15-4819-A717-FF643EF883CC}">
      <dgm:prSet/>
      <dgm:spPr/>
      <dgm:t>
        <a:bodyPr/>
        <a:lstStyle/>
        <a:p>
          <a:endParaRPr lang="en-US" sz="1600"/>
        </a:p>
      </dgm:t>
    </dgm:pt>
    <dgm:pt modelId="{F257923E-BEE5-4FFA-BD3D-A3DFA14EF42C}">
      <dgm:prSet phldrT="[Text]" custT="1"/>
      <dgm:spPr/>
      <dgm:t>
        <a:bodyPr/>
        <a:lstStyle/>
        <a:p>
          <a:r>
            <a:rPr lang="en-US" sz="1600" b="1" dirty="0" smtClean="0"/>
            <a:t>414 Cost of Money as an Element of the Cost of Facilities Capital</a:t>
          </a:r>
          <a:endParaRPr lang="en-US" sz="1600" b="1" dirty="0"/>
        </a:p>
      </dgm:t>
    </dgm:pt>
    <dgm:pt modelId="{1FA26238-3EEB-4FDD-8ED8-4F2243597310}" type="parTrans" cxnId="{CBEC0A22-35A4-4507-A2F4-3404FBD22E8E}">
      <dgm:prSet/>
      <dgm:spPr/>
      <dgm:t>
        <a:bodyPr/>
        <a:lstStyle/>
        <a:p>
          <a:endParaRPr lang="en-US" sz="1600"/>
        </a:p>
      </dgm:t>
    </dgm:pt>
    <dgm:pt modelId="{804BDF40-7B5B-4BA6-AD84-8923A4F75A73}" type="sibTrans" cxnId="{CBEC0A22-35A4-4507-A2F4-3404FBD22E8E}">
      <dgm:prSet/>
      <dgm:spPr/>
      <dgm:t>
        <a:bodyPr/>
        <a:lstStyle/>
        <a:p>
          <a:endParaRPr lang="en-US" sz="1600"/>
        </a:p>
      </dgm:t>
    </dgm:pt>
    <dgm:pt modelId="{D28B8AB4-B455-4C51-B827-77BEF50FE52C}">
      <dgm:prSet phldrT="[Text]" custT="1"/>
      <dgm:spPr/>
      <dgm:t>
        <a:bodyPr/>
        <a:lstStyle/>
        <a:p>
          <a:r>
            <a:rPr lang="en-US" sz="1600" b="1" dirty="0" smtClean="0"/>
            <a:t>415 Accounting for the Cost of Deferred Compensation</a:t>
          </a:r>
          <a:endParaRPr lang="en-US" sz="1600" b="1" dirty="0"/>
        </a:p>
      </dgm:t>
    </dgm:pt>
    <dgm:pt modelId="{294A6EC3-D902-4C14-9BC0-04ACC4FD02E1}" type="parTrans" cxnId="{CABEEB2F-26A9-4038-B282-737703F8E088}">
      <dgm:prSet/>
      <dgm:spPr/>
      <dgm:t>
        <a:bodyPr/>
        <a:lstStyle/>
        <a:p>
          <a:endParaRPr lang="en-US" sz="1600"/>
        </a:p>
      </dgm:t>
    </dgm:pt>
    <dgm:pt modelId="{CF29B186-1781-473F-AD7D-7AA53CC16EB1}" type="sibTrans" cxnId="{CABEEB2F-26A9-4038-B282-737703F8E088}">
      <dgm:prSet/>
      <dgm:spPr/>
      <dgm:t>
        <a:bodyPr/>
        <a:lstStyle/>
        <a:p>
          <a:endParaRPr lang="en-US" sz="1600"/>
        </a:p>
      </dgm:t>
    </dgm:pt>
    <dgm:pt modelId="{8FEDB21A-76C4-4DFD-B8C5-F35534A59D09}">
      <dgm:prSet phldrT="[Text]" custT="1"/>
      <dgm:spPr/>
      <dgm:t>
        <a:bodyPr/>
        <a:lstStyle/>
        <a:p>
          <a:r>
            <a:rPr lang="en-US" sz="1600" b="1" dirty="0" smtClean="0"/>
            <a:t>416 Accounting for Insurance Costs</a:t>
          </a:r>
          <a:endParaRPr lang="en-US" sz="1600" b="1" dirty="0"/>
        </a:p>
      </dgm:t>
    </dgm:pt>
    <dgm:pt modelId="{ABE6821F-7DBC-4815-919F-B04FE76C7EAA}" type="parTrans" cxnId="{3CD9DD01-F56C-4865-9965-8F94EB53F1DF}">
      <dgm:prSet/>
      <dgm:spPr/>
      <dgm:t>
        <a:bodyPr/>
        <a:lstStyle/>
        <a:p>
          <a:endParaRPr lang="en-US" sz="1600"/>
        </a:p>
      </dgm:t>
    </dgm:pt>
    <dgm:pt modelId="{307B8A5D-9B00-46A8-A514-33792E8864CE}" type="sibTrans" cxnId="{3CD9DD01-F56C-4865-9965-8F94EB53F1DF}">
      <dgm:prSet/>
      <dgm:spPr/>
      <dgm:t>
        <a:bodyPr/>
        <a:lstStyle/>
        <a:p>
          <a:endParaRPr lang="en-US" sz="1600"/>
        </a:p>
      </dgm:t>
    </dgm:pt>
    <dgm:pt modelId="{C1A191FD-D7CD-42D5-BE94-B56F9402B04E}">
      <dgm:prSet phldrT="[Text]" custT="1"/>
      <dgm:spPr/>
      <dgm:t>
        <a:bodyPr/>
        <a:lstStyle/>
        <a:p>
          <a:r>
            <a:rPr lang="en-US" sz="1600" b="1" dirty="0" smtClean="0"/>
            <a:t>417 Cost of Money as an Element of the Cost of Capital Assets Under Construction</a:t>
          </a:r>
          <a:endParaRPr lang="en-US" sz="1600" b="1" dirty="0"/>
        </a:p>
      </dgm:t>
    </dgm:pt>
    <dgm:pt modelId="{4B9B0817-7766-4847-974A-D131496B07A4}" type="parTrans" cxnId="{47FF2CD6-9DF8-431D-ADED-419AB4A24248}">
      <dgm:prSet/>
      <dgm:spPr/>
      <dgm:t>
        <a:bodyPr/>
        <a:lstStyle/>
        <a:p>
          <a:endParaRPr lang="en-US" sz="1600"/>
        </a:p>
      </dgm:t>
    </dgm:pt>
    <dgm:pt modelId="{E431237F-11C9-44B2-BAD9-C3150A01BACD}" type="sibTrans" cxnId="{47FF2CD6-9DF8-431D-ADED-419AB4A24248}">
      <dgm:prSet/>
      <dgm:spPr/>
      <dgm:t>
        <a:bodyPr/>
        <a:lstStyle/>
        <a:p>
          <a:endParaRPr lang="en-US" sz="1600"/>
        </a:p>
      </dgm:t>
    </dgm:pt>
    <dgm:pt modelId="{11E846B4-711D-4BA9-BEFA-90D4ACE73E1E}">
      <dgm:prSet phldrT="[Text]" custT="1"/>
      <dgm:spPr/>
      <dgm:t>
        <a:bodyPr/>
        <a:lstStyle/>
        <a:p>
          <a:r>
            <a:rPr lang="en-US" sz="1600" b="1" dirty="0" smtClean="0">
              <a:hlinkClick xmlns:r="http://schemas.openxmlformats.org/officeDocument/2006/relationships" r:id="" action="ppaction://noaction"/>
            </a:rPr>
            <a:t>418 Allocation of Direct and Indirect Costs</a:t>
          </a:r>
          <a:endParaRPr lang="en-US" sz="1600" b="1" dirty="0"/>
        </a:p>
      </dgm:t>
    </dgm:pt>
    <dgm:pt modelId="{ABE4DD18-4974-47F0-A19A-353FFD5AE3FF}" type="parTrans" cxnId="{EA84171B-A58D-42B2-97A1-8F8E61C62F5A}">
      <dgm:prSet/>
      <dgm:spPr/>
      <dgm:t>
        <a:bodyPr/>
        <a:lstStyle/>
        <a:p>
          <a:endParaRPr lang="en-US" sz="1600"/>
        </a:p>
      </dgm:t>
    </dgm:pt>
    <dgm:pt modelId="{348B010C-83A8-4E33-8658-DCF5E4998898}" type="sibTrans" cxnId="{EA84171B-A58D-42B2-97A1-8F8E61C62F5A}">
      <dgm:prSet/>
      <dgm:spPr/>
      <dgm:t>
        <a:bodyPr/>
        <a:lstStyle/>
        <a:p>
          <a:endParaRPr lang="en-US" sz="1600"/>
        </a:p>
      </dgm:t>
    </dgm:pt>
    <dgm:pt modelId="{CD3E3692-51A4-4987-BC08-6A3B9457A773}">
      <dgm:prSet phldrT="[Text]" custT="1"/>
      <dgm:spPr/>
      <dgm:t>
        <a:bodyPr/>
        <a:lstStyle/>
        <a:p>
          <a:r>
            <a:rPr lang="en-US" sz="1600" b="1" dirty="0" smtClean="0"/>
            <a:t>419 </a:t>
          </a:r>
          <a:r>
            <a:rPr lang="en-US" sz="1600" b="1" i="1" dirty="0" smtClean="0"/>
            <a:t>Reserved</a:t>
          </a:r>
          <a:endParaRPr lang="en-US" sz="1600" b="1" dirty="0"/>
        </a:p>
      </dgm:t>
    </dgm:pt>
    <dgm:pt modelId="{4B9FC7DE-6460-413B-9FEF-6BE9E3BA2E95}" type="parTrans" cxnId="{AF6E306F-1DE0-4349-B036-12D9A67D6994}">
      <dgm:prSet/>
      <dgm:spPr/>
      <dgm:t>
        <a:bodyPr/>
        <a:lstStyle/>
        <a:p>
          <a:endParaRPr lang="en-US" sz="1600"/>
        </a:p>
      </dgm:t>
    </dgm:pt>
    <dgm:pt modelId="{A0D8B7DA-5F7E-4A90-98C8-BF094D9593C3}" type="sibTrans" cxnId="{AF6E306F-1DE0-4349-B036-12D9A67D6994}">
      <dgm:prSet/>
      <dgm:spPr/>
      <dgm:t>
        <a:bodyPr/>
        <a:lstStyle/>
        <a:p>
          <a:endParaRPr lang="en-US" sz="1600"/>
        </a:p>
      </dgm:t>
    </dgm:pt>
    <dgm:pt modelId="{0F4B491B-6880-4197-96F4-63EA51DBBC2F}">
      <dgm:prSet phldrT="[Text]" custT="1"/>
      <dgm:spPr/>
      <dgm:t>
        <a:bodyPr/>
        <a:lstStyle/>
        <a:p>
          <a:r>
            <a:rPr lang="en-US" sz="1600" b="1" dirty="0" smtClean="0">
              <a:hlinkClick xmlns:r="http://schemas.openxmlformats.org/officeDocument/2006/relationships" r:id="" action="ppaction://noaction"/>
            </a:rPr>
            <a:t>420 Accounting for IR&amp;D and B&amp;P Costs</a:t>
          </a:r>
          <a:endParaRPr lang="en-US" sz="1600" b="1" dirty="0"/>
        </a:p>
      </dgm:t>
    </dgm:pt>
    <dgm:pt modelId="{EA4CE5A0-6032-4382-89F1-E83B08348791}" type="parTrans" cxnId="{415F07FC-63CD-4D00-9F43-08AE18229F25}">
      <dgm:prSet/>
      <dgm:spPr/>
      <dgm:t>
        <a:bodyPr/>
        <a:lstStyle/>
        <a:p>
          <a:endParaRPr lang="en-US" sz="1600"/>
        </a:p>
      </dgm:t>
    </dgm:pt>
    <dgm:pt modelId="{779E95EF-D4D7-49AC-A5F3-DB340F2AF1A6}" type="sibTrans" cxnId="{415F07FC-63CD-4D00-9F43-08AE18229F25}">
      <dgm:prSet/>
      <dgm:spPr/>
      <dgm:t>
        <a:bodyPr/>
        <a:lstStyle/>
        <a:p>
          <a:endParaRPr lang="en-US" sz="1600"/>
        </a:p>
      </dgm:t>
    </dgm:pt>
    <dgm:pt modelId="{2DD48025-F13A-44B9-992E-2AD2F497A507}" type="pres">
      <dgm:prSet presAssocID="{B1DF3E97-9CEA-4F5C-803B-C080A2B0DABF}" presName="linear" presStyleCnt="0">
        <dgm:presLayoutVars>
          <dgm:animLvl val="lvl"/>
          <dgm:resizeHandles val="exact"/>
        </dgm:presLayoutVars>
      </dgm:prSet>
      <dgm:spPr/>
      <dgm:t>
        <a:bodyPr/>
        <a:lstStyle/>
        <a:p>
          <a:endParaRPr lang="en-US"/>
        </a:p>
      </dgm:t>
    </dgm:pt>
    <dgm:pt modelId="{A49A5769-9938-40D7-8F59-8120DCCCF0B6}" type="pres">
      <dgm:prSet presAssocID="{E14F3BBC-FBF0-4F82-8ECB-524F135AE81E}" presName="parentText" presStyleLbl="node1" presStyleIdx="0" presStyleCnt="10">
        <dgm:presLayoutVars>
          <dgm:chMax val="0"/>
          <dgm:bulletEnabled val="1"/>
        </dgm:presLayoutVars>
      </dgm:prSet>
      <dgm:spPr/>
      <dgm:t>
        <a:bodyPr/>
        <a:lstStyle/>
        <a:p>
          <a:endParaRPr lang="en-US"/>
        </a:p>
      </dgm:t>
    </dgm:pt>
    <dgm:pt modelId="{76D626B4-8832-41E9-8F56-A88AA49DD84D}" type="pres">
      <dgm:prSet presAssocID="{410152E7-DC3F-489C-B93B-6597A0F0B544}" presName="spacer" presStyleCnt="0"/>
      <dgm:spPr/>
      <dgm:t>
        <a:bodyPr/>
        <a:lstStyle/>
        <a:p>
          <a:endParaRPr lang="en-US"/>
        </a:p>
      </dgm:t>
    </dgm:pt>
    <dgm:pt modelId="{3F11F590-7E57-4F34-B346-3864707B9521}" type="pres">
      <dgm:prSet presAssocID="{CD59104F-026F-4BBF-B5DE-57DD562E460F}" presName="parentText" presStyleLbl="node1" presStyleIdx="1" presStyleCnt="10">
        <dgm:presLayoutVars>
          <dgm:chMax val="0"/>
          <dgm:bulletEnabled val="1"/>
        </dgm:presLayoutVars>
      </dgm:prSet>
      <dgm:spPr/>
      <dgm:t>
        <a:bodyPr/>
        <a:lstStyle/>
        <a:p>
          <a:endParaRPr lang="en-US"/>
        </a:p>
      </dgm:t>
    </dgm:pt>
    <dgm:pt modelId="{963A9557-6B56-42C3-86BC-E988BCAB07BC}" type="pres">
      <dgm:prSet presAssocID="{10A29549-DE97-4A7A-A5B2-7392C66914E2}" presName="spacer" presStyleCnt="0"/>
      <dgm:spPr/>
      <dgm:t>
        <a:bodyPr/>
        <a:lstStyle/>
        <a:p>
          <a:endParaRPr lang="en-US"/>
        </a:p>
      </dgm:t>
    </dgm:pt>
    <dgm:pt modelId="{853367F6-4397-4032-8ABC-EDF8E600B023}" type="pres">
      <dgm:prSet presAssocID="{E201CA82-A43C-4FC8-89D6-ED27DAFA2440}" presName="parentText" presStyleLbl="node1" presStyleIdx="2" presStyleCnt="10">
        <dgm:presLayoutVars>
          <dgm:chMax val="0"/>
          <dgm:bulletEnabled val="1"/>
        </dgm:presLayoutVars>
      </dgm:prSet>
      <dgm:spPr/>
      <dgm:t>
        <a:bodyPr/>
        <a:lstStyle/>
        <a:p>
          <a:endParaRPr lang="en-US"/>
        </a:p>
      </dgm:t>
    </dgm:pt>
    <dgm:pt modelId="{4F1F44F3-FD54-4B68-B3B8-DF23BE5A09F5}" type="pres">
      <dgm:prSet presAssocID="{6D77C158-E6BA-4600-B9D7-993EB11139C1}" presName="spacer" presStyleCnt="0"/>
      <dgm:spPr/>
      <dgm:t>
        <a:bodyPr/>
        <a:lstStyle/>
        <a:p>
          <a:endParaRPr lang="en-US"/>
        </a:p>
      </dgm:t>
    </dgm:pt>
    <dgm:pt modelId="{81D7B6AF-E0DB-423A-A5BB-A8831C1BB546}" type="pres">
      <dgm:prSet presAssocID="{F257923E-BEE5-4FFA-BD3D-A3DFA14EF42C}" presName="parentText" presStyleLbl="node1" presStyleIdx="3" presStyleCnt="10">
        <dgm:presLayoutVars>
          <dgm:chMax val="0"/>
          <dgm:bulletEnabled val="1"/>
        </dgm:presLayoutVars>
      </dgm:prSet>
      <dgm:spPr/>
      <dgm:t>
        <a:bodyPr/>
        <a:lstStyle/>
        <a:p>
          <a:endParaRPr lang="en-US"/>
        </a:p>
      </dgm:t>
    </dgm:pt>
    <dgm:pt modelId="{C3321D97-50DA-46DA-A95A-E5EA5A840C7A}" type="pres">
      <dgm:prSet presAssocID="{804BDF40-7B5B-4BA6-AD84-8923A4F75A73}" presName="spacer" presStyleCnt="0"/>
      <dgm:spPr/>
      <dgm:t>
        <a:bodyPr/>
        <a:lstStyle/>
        <a:p>
          <a:endParaRPr lang="en-US"/>
        </a:p>
      </dgm:t>
    </dgm:pt>
    <dgm:pt modelId="{0AB945C6-EA0C-4E07-9F90-8EEF3F493A36}" type="pres">
      <dgm:prSet presAssocID="{D28B8AB4-B455-4C51-B827-77BEF50FE52C}" presName="parentText" presStyleLbl="node1" presStyleIdx="4" presStyleCnt="10">
        <dgm:presLayoutVars>
          <dgm:chMax val="0"/>
          <dgm:bulletEnabled val="1"/>
        </dgm:presLayoutVars>
      </dgm:prSet>
      <dgm:spPr/>
      <dgm:t>
        <a:bodyPr/>
        <a:lstStyle/>
        <a:p>
          <a:endParaRPr lang="en-US"/>
        </a:p>
      </dgm:t>
    </dgm:pt>
    <dgm:pt modelId="{8D4F5A80-0383-4194-B9F0-6115C627E8D0}" type="pres">
      <dgm:prSet presAssocID="{CF29B186-1781-473F-AD7D-7AA53CC16EB1}" presName="spacer" presStyleCnt="0"/>
      <dgm:spPr/>
      <dgm:t>
        <a:bodyPr/>
        <a:lstStyle/>
        <a:p>
          <a:endParaRPr lang="en-US"/>
        </a:p>
      </dgm:t>
    </dgm:pt>
    <dgm:pt modelId="{54178DA6-5C2D-403D-A183-F8F82C3C1C1E}" type="pres">
      <dgm:prSet presAssocID="{8FEDB21A-76C4-4DFD-B8C5-F35534A59D09}" presName="parentText" presStyleLbl="node1" presStyleIdx="5" presStyleCnt="10">
        <dgm:presLayoutVars>
          <dgm:chMax val="0"/>
          <dgm:bulletEnabled val="1"/>
        </dgm:presLayoutVars>
      </dgm:prSet>
      <dgm:spPr/>
      <dgm:t>
        <a:bodyPr/>
        <a:lstStyle/>
        <a:p>
          <a:endParaRPr lang="en-US"/>
        </a:p>
      </dgm:t>
    </dgm:pt>
    <dgm:pt modelId="{0AE8668B-F06C-4819-A223-2C54054B62AD}" type="pres">
      <dgm:prSet presAssocID="{307B8A5D-9B00-46A8-A514-33792E8864CE}" presName="spacer" presStyleCnt="0"/>
      <dgm:spPr/>
      <dgm:t>
        <a:bodyPr/>
        <a:lstStyle/>
        <a:p>
          <a:endParaRPr lang="en-US"/>
        </a:p>
      </dgm:t>
    </dgm:pt>
    <dgm:pt modelId="{F6323A31-8318-4C25-93FE-2EE67B657297}" type="pres">
      <dgm:prSet presAssocID="{C1A191FD-D7CD-42D5-BE94-B56F9402B04E}" presName="parentText" presStyleLbl="node1" presStyleIdx="6" presStyleCnt="10">
        <dgm:presLayoutVars>
          <dgm:chMax val="0"/>
          <dgm:bulletEnabled val="1"/>
        </dgm:presLayoutVars>
      </dgm:prSet>
      <dgm:spPr/>
      <dgm:t>
        <a:bodyPr/>
        <a:lstStyle/>
        <a:p>
          <a:endParaRPr lang="en-US"/>
        </a:p>
      </dgm:t>
    </dgm:pt>
    <dgm:pt modelId="{1773ECD2-C496-4624-9F49-67C4F2BD3AEF}" type="pres">
      <dgm:prSet presAssocID="{E431237F-11C9-44B2-BAD9-C3150A01BACD}" presName="spacer" presStyleCnt="0"/>
      <dgm:spPr/>
      <dgm:t>
        <a:bodyPr/>
        <a:lstStyle/>
        <a:p>
          <a:endParaRPr lang="en-US"/>
        </a:p>
      </dgm:t>
    </dgm:pt>
    <dgm:pt modelId="{978A3146-FCB0-418C-AAD0-8B9DFF44592F}" type="pres">
      <dgm:prSet presAssocID="{11E846B4-711D-4BA9-BEFA-90D4ACE73E1E}" presName="parentText" presStyleLbl="node1" presStyleIdx="7" presStyleCnt="10">
        <dgm:presLayoutVars>
          <dgm:chMax val="0"/>
          <dgm:bulletEnabled val="1"/>
        </dgm:presLayoutVars>
      </dgm:prSet>
      <dgm:spPr/>
      <dgm:t>
        <a:bodyPr/>
        <a:lstStyle/>
        <a:p>
          <a:endParaRPr lang="en-US"/>
        </a:p>
      </dgm:t>
    </dgm:pt>
    <dgm:pt modelId="{5481F02F-4342-43CD-8B06-0D75713346E7}" type="pres">
      <dgm:prSet presAssocID="{348B010C-83A8-4E33-8658-DCF5E4998898}" presName="spacer" presStyleCnt="0"/>
      <dgm:spPr/>
      <dgm:t>
        <a:bodyPr/>
        <a:lstStyle/>
        <a:p>
          <a:endParaRPr lang="en-US"/>
        </a:p>
      </dgm:t>
    </dgm:pt>
    <dgm:pt modelId="{C3DFF17B-B198-4B93-B0C6-5DDF9E0A155A}" type="pres">
      <dgm:prSet presAssocID="{CD3E3692-51A4-4987-BC08-6A3B9457A773}" presName="parentText" presStyleLbl="node1" presStyleIdx="8" presStyleCnt="10">
        <dgm:presLayoutVars>
          <dgm:chMax val="0"/>
          <dgm:bulletEnabled val="1"/>
        </dgm:presLayoutVars>
      </dgm:prSet>
      <dgm:spPr/>
      <dgm:t>
        <a:bodyPr/>
        <a:lstStyle/>
        <a:p>
          <a:endParaRPr lang="en-US"/>
        </a:p>
      </dgm:t>
    </dgm:pt>
    <dgm:pt modelId="{DE33901A-2F0B-4F11-856E-8D10A752AA12}" type="pres">
      <dgm:prSet presAssocID="{A0D8B7DA-5F7E-4A90-98C8-BF094D9593C3}" presName="spacer" presStyleCnt="0"/>
      <dgm:spPr/>
      <dgm:t>
        <a:bodyPr/>
        <a:lstStyle/>
        <a:p>
          <a:endParaRPr lang="en-US"/>
        </a:p>
      </dgm:t>
    </dgm:pt>
    <dgm:pt modelId="{5C13AB89-2700-4087-AB42-5F312C214A38}" type="pres">
      <dgm:prSet presAssocID="{0F4B491B-6880-4197-96F4-63EA51DBBC2F}" presName="parentText" presStyleLbl="node1" presStyleIdx="9" presStyleCnt="10" custLinFactNeighborX="-1852">
        <dgm:presLayoutVars>
          <dgm:chMax val="0"/>
          <dgm:bulletEnabled val="1"/>
        </dgm:presLayoutVars>
      </dgm:prSet>
      <dgm:spPr/>
      <dgm:t>
        <a:bodyPr/>
        <a:lstStyle/>
        <a:p>
          <a:endParaRPr lang="en-US"/>
        </a:p>
      </dgm:t>
    </dgm:pt>
  </dgm:ptLst>
  <dgm:cxnLst>
    <dgm:cxn modelId="{AF6E306F-1DE0-4349-B036-12D9A67D6994}" srcId="{B1DF3E97-9CEA-4F5C-803B-C080A2B0DABF}" destId="{CD3E3692-51A4-4987-BC08-6A3B9457A773}" srcOrd="8" destOrd="0" parTransId="{4B9FC7DE-6460-413B-9FEF-6BE9E3BA2E95}" sibTransId="{A0D8B7DA-5F7E-4A90-98C8-BF094D9593C3}"/>
    <dgm:cxn modelId="{28E22F1C-C0B3-4A9F-AAD6-D65E933A652A}" type="presOf" srcId="{E14F3BBC-FBF0-4F82-8ECB-524F135AE81E}" destId="{A49A5769-9938-40D7-8F59-8120DCCCF0B6}" srcOrd="0" destOrd="0" presId="urn:microsoft.com/office/officeart/2005/8/layout/vList2"/>
    <dgm:cxn modelId="{8AC4B352-BF6A-4438-8AF9-79CBB5A5B5E4}" type="presOf" srcId="{C1A191FD-D7CD-42D5-BE94-B56F9402B04E}" destId="{F6323A31-8318-4C25-93FE-2EE67B657297}" srcOrd="0" destOrd="0" presId="urn:microsoft.com/office/officeart/2005/8/layout/vList2"/>
    <dgm:cxn modelId="{A0114165-7292-4002-8F52-F4830A90B1E0}" srcId="{B1DF3E97-9CEA-4F5C-803B-C080A2B0DABF}" destId="{CD59104F-026F-4BBF-B5DE-57DD562E460F}" srcOrd="1" destOrd="0" parTransId="{FB1E7A97-728D-40CC-B304-9573B6FEFBD3}" sibTransId="{10A29549-DE97-4A7A-A5B2-7392C66914E2}"/>
    <dgm:cxn modelId="{47B0A7A4-AC15-4819-A717-FF643EF883CC}" srcId="{B1DF3E97-9CEA-4F5C-803B-C080A2B0DABF}" destId="{E201CA82-A43C-4FC8-89D6-ED27DAFA2440}" srcOrd="2" destOrd="0" parTransId="{4535293D-44A5-4DF4-A3BB-EAEC0324B98F}" sibTransId="{6D77C158-E6BA-4600-B9D7-993EB11139C1}"/>
    <dgm:cxn modelId="{985CF25F-BA86-4A35-8EFD-18236381D0FD}" type="presOf" srcId="{0F4B491B-6880-4197-96F4-63EA51DBBC2F}" destId="{5C13AB89-2700-4087-AB42-5F312C214A38}" srcOrd="0" destOrd="0" presId="urn:microsoft.com/office/officeart/2005/8/layout/vList2"/>
    <dgm:cxn modelId="{CABEEB2F-26A9-4038-B282-737703F8E088}" srcId="{B1DF3E97-9CEA-4F5C-803B-C080A2B0DABF}" destId="{D28B8AB4-B455-4C51-B827-77BEF50FE52C}" srcOrd="4" destOrd="0" parTransId="{294A6EC3-D902-4C14-9BC0-04ACC4FD02E1}" sibTransId="{CF29B186-1781-473F-AD7D-7AA53CC16EB1}"/>
    <dgm:cxn modelId="{32DB3242-2552-4B52-A99A-4263F15A5F4F}" type="presOf" srcId="{F257923E-BEE5-4FFA-BD3D-A3DFA14EF42C}" destId="{81D7B6AF-E0DB-423A-A5BB-A8831C1BB546}" srcOrd="0" destOrd="0" presId="urn:microsoft.com/office/officeart/2005/8/layout/vList2"/>
    <dgm:cxn modelId="{415F07FC-63CD-4D00-9F43-08AE18229F25}" srcId="{B1DF3E97-9CEA-4F5C-803B-C080A2B0DABF}" destId="{0F4B491B-6880-4197-96F4-63EA51DBBC2F}" srcOrd="9" destOrd="0" parTransId="{EA4CE5A0-6032-4382-89F1-E83B08348791}" sibTransId="{779E95EF-D4D7-49AC-A5F3-DB340F2AF1A6}"/>
    <dgm:cxn modelId="{EA84171B-A58D-42B2-97A1-8F8E61C62F5A}" srcId="{B1DF3E97-9CEA-4F5C-803B-C080A2B0DABF}" destId="{11E846B4-711D-4BA9-BEFA-90D4ACE73E1E}" srcOrd="7" destOrd="0" parTransId="{ABE4DD18-4974-47F0-A19A-353FFD5AE3FF}" sibTransId="{348B010C-83A8-4E33-8658-DCF5E4998898}"/>
    <dgm:cxn modelId="{47FF2CD6-9DF8-431D-ADED-419AB4A24248}" srcId="{B1DF3E97-9CEA-4F5C-803B-C080A2B0DABF}" destId="{C1A191FD-D7CD-42D5-BE94-B56F9402B04E}" srcOrd="6" destOrd="0" parTransId="{4B9B0817-7766-4847-974A-D131496B07A4}" sibTransId="{E431237F-11C9-44B2-BAD9-C3150A01BACD}"/>
    <dgm:cxn modelId="{CBEC0A22-35A4-4507-A2F4-3404FBD22E8E}" srcId="{B1DF3E97-9CEA-4F5C-803B-C080A2B0DABF}" destId="{F257923E-BEE5-4FFA-BD3D-A3DFA14EF42C}" srcOrd="3" destOrd="0" parTransId="{1FA26238-3EEB-4FDD-8ED8-4F2243597310}" sibTransId="{804BDF40-7B5B-4BA6-AD84-8923A4F75A73}"/>
    <dgm:cxn modelId="{1A059D8C-5FB3-4FFA-901B-0694BBF9A9F0}" type="presOf" srcId="{8FEDB21A-76C4-4DFD-B8C5-F35534A59D09}" destId="{54178DA6-5C2D-403D-A183-F8F82C3C1C1E}" srcOrd="0" destOrd="0" presId="urn:microsoft.com/office/officeart/2005/8/layout/vList2"/>
    <dgm:cxn modelId="{1BA29C4D-E3E4-46CF-AC2F-9939A394F61B}" type="presOf" srcId="{CD59104F-026F-4BBF-B5DE-57DD562E460F}" destId="{3F11F590-7E57-4F34-B346-3864707B9521}" srcOrd="0" destOrd="0" presId="urn:microsoft.com/office/officeart/2005/8/layout/vList2"/>
    <dgm:cxn modelId="{57B96E49-C0C8-4260-8783-DC248F603B6E}" type="presOf" srcId="{11E846B4-711D-4BA9-BEFA-90D4ACE73E1E}" destId="{978A3146-FCB0-418C-AAD0-8B9DFF44592F}" srcOrd="0" destOrd="0" presId="urn:microsoft.com/office/officeart/2005/8/layout/vList2"/>
    <dgm:cxn modelId="{359EB60C-D9C2-40A8-8123-2993B02EDE51}" type="presOf" srcId="{D28B8AB4-B455-4C51-B827-77BEF50FE52C}" destId="{0AB945C6-EA0C-4E07-9F90-8EEF3F493A36}" srcOrd="0" destOrd="0" presId="urn:microsoft.com/office/officeart/2005/8/layout/vList2"/>
    <dgm:cxn modelId="{5C0918DD-B787-4A68-8C1C-9BADFB218DF5}" type="presOf" srcId="{E201CA82-A43C-4FC8-89D6-ED27DAFA2440}" destId="{853367F6-4397-4032-8ABC-EDF8E600B023}" srcOrd="0" destOrd="0" presId="urn:microsoft.com/office/officeart/2005/8/layout/vList2"/>
    <dgm:cxn modelId="{E1E085AA-871D-4612-ACA9-E05A6D171FD0}" type="presOf" srcId="{B1DF3E97-9CEA-4F5C-803B-C080A2B0DABF}" destId="{2DD48025-F13A-44B9-992E-2AD2F497A507}" srcOrd="0" destOrd="0" presId="urn:microsoft.com/office/officeart/2005/8/layout/vList2"/>
    <dgm:cxn modelId="{3CD9DD01-F56C-4865-9965-8F94EB53F1DF}" srcId="{B1DF3E97-9CEA-4F5C-803B-C080A2B0DABF}" destId="{8FEDB21A-76C4-4DFD-B8C5-F35534A59D09}" srcOrd="5" destOrd="0" parTransId="{ABE6821F-7DBC-4815-919F-B04FE76C7EAA}" sibTransId="{307B8A5D-9B00-46A8-A514-33792E8864CE}"/>
    <dgm:cxn modelId="{F7690388-DEFD-43BD-B663-F330EB87DBED}" type="presOf" srcId="{CD3E3692-51A4-4987-BC08-6A3B9457A773}" destId="{C3DFF17B-B198-4B93-B0C6-5DDF9E0A155A}" srcOrd="0" destOrd="0" presId="urn:microsoft.com/office/officeart/2005/8/layout/vList2"/>
    <dgm:cxn modelId="{3D77E31F-BB0E-431B-9B5E-EBDF0D2AF049}" srcId="{B1DF3E97-9CEA-4F5C-803B-C080A2B0DABF}" destId="{E14F3BBC-FBF0-4F82-8ECB-524F135AE81E}" srcOrd="0" destOrd="0" parTransId="{035D7D44-F525-42AB-9DEE-AA9D72F941EE}" sibTransId="{410152E7-DC3F-489C-B93B-6597A0F0B544}"/>
    <dgm:cxn modelId="{D3F619B2-F1CC-41E3-A8E9-BCADAFFD81F2}" type="presParOf" srcId="{2DD48025-F13A-44B9-992E-2AD2F497A507}" destId="{A49A5769-9938-40D7-8F59-8120DCCCF0B6}" srcOrd="0" destOrd="0" presId="urn:microsoft.com/office/officeart/2005/8/layout/vList2"/>
    <dgm:cxn modelId="{D9D0511B-AAA8-46B5-8233-C69877238EBE}" type="presParOf" srcId="{2DD48025-F13A-44B9-992E-2AD2F497A507}" destId="{76D626B4-8832-41E9-8F56-A88AA49DD84D}" srcOrd="1" destOrd="0" presId="urn:microsoft.com/office/officeart/2005/8/layout/vList2"/>
    <dgm:cxn modelId="{978705F4-656B-42D7-9665-8615C73E050F}" type="presParOf" srcId="{2DD48025-F13A-44B9-992E-2AD2F497A507}" destId="{3F11F590-7E57-4F34-B346-3864707B9521}" srcOrd="2" destOrd="0" presId="urn:microsoft.com/office/officeart/2005/8/layout/vList2"/>
    <dgm:cxn modelId="{D4B6655A-C1DC-4F5B-BD59-86E36EB40156}" type="presParOf" srcId="{2DD48025-F13A-44B9-992E-2AD2F497A507}" destId="{963A9557-6B56-42C3-86BC-E988BCAB07BC}" srcOrd="3" destOrd="0" presId="urn:microsoft.com/office/officeart/2005/8/layout/vList2"/>
    <dgm:cxn modelId="{122C664E-02F9-4D54-8F70-F3D1DD4D0D8F}" type="presParOf" srcId="{2DD48025-F13A-44B9-992E-2AD2F497A507}" destId="{853367F6-4397-4032-8ABC-EDF8E600B023}" srcOrd="4" destOrd="0" presId="urn:microsoft.com/office/officeart/2005/8/layout/vList2"/>
    <dgm:cxn modelId="{40E1A639-9B1F-46E3-9DDE-C9DFF836BBED}" type="presParOf" srcId="{2DD48025-F13A-44B9-992E-2AD2F497A507}" destId="{4F1F44F3-FD54-4B68-B3B8-DF23BE5A09F5}" srcOrd="5" destOrd="0" presId="urn:microsoft.com/office/officeart/2005/8/layout/vList2"/>
    <dgm:cxn modelId="{2FB9B05A-9AFE-4CCA-B7D3-6EAC88405874}" type="presParOf" srcId="{2DD48025-F13A-44B9-992E-2AD2F497A507}" destId="{81D7B6AF-E0DB-423A-A5BB-A8831C1BB546}" srcOrd="6" destOrd="0" presId="urn:microsoft.com/office/officeart/2005/8/layout/vList2"/>
    <dgm:cxn modelId="{21508989-D4CF-4E1F-B7BC-C89E8915445B}" type="presParOf" srcId="{2DD48025-F13A-44B9-992E-2AD2F497A507}" destId="{C3321D97-50DA-46DA-A95A-E5EA5A840C7A}" srcOrd="7" destOrd="0" presId="urn:microsoft.com/office/officeart/2005/8/layout/vList2"/>
    <dgm:cxn modelId="{CB6589AD-4791-4227-BB23-18B34ACB696F}" type="presParOf" srcId="{2DD48025-F13A-44B9-992E-2AD2F497A507}" destId="{0AB945C6-EA0C-4E07-9F90-8EEF3F493A36}" srcOrd="8" destOrd="0" presId="urn:microsoft.com/office/officeart/2005/8/layout/vList2"/>
    <dgm:cxn modelId="{7BEF201E-07E3-48AB-A3D9-EB7E57ED271D}" type="presParOf" srcId="{2DD48025-F13A-44B9-992E-2AD2F497A507}" destId="{8D4F5A80-0383-4194-B9F0-6115C627E8D0}" srcOrd="9" destOrd="0" presId="urn:microsoft.com/office/officeart/2005/8/layout/vList2"/>
    <dgm:cxn modelId="{0DDAC8E7-663E-48D9-B065-1341D9AD4D35}" type="presParOf" srcId="{2DD48025-F13A-44B9-992E-2AD2F497A507}" destId="{54178DA6-5C2D-403D-A183-F8F82C3C1C1E}" srcOrd="10" destOrd="0" presId="urn:microsoft.com/office/officeart/2005/8/layout/vList2"/>
    <dgm:cxn modelId="{572E8082-491D-4915-9590-B332B41B6EC4}" type="presParOf" srcId="{2DD48025-F13A-44B9-992E-2AD2F497A507}" destId="{0AE8668B-F06C-4819-A223-2C54054B62AD}" srcOrd="11" destOrd="0" presId="urn:microsoft.com/office/officeart/2005/8/layout/vList2"/>
    <dgm:cxn modelId="{0596655D-F766-4671-990F-9C79F1FA7778}" type="presParOf" srcId="{2DD48025-F13A-44B9-992E-2AD2F497A507}" destId="{F6323A31-8318-4C25-93FE-2EE67B657297}" srcOrd="12" destOrd="0" presId="urn:microsoft.com/office/officeart/2005/8/layout/vList2"/>
    <dgm:cxn modelId="{5CE7627B-13C0-49BB-A677-659C46BE9972}" type="presParOf" srcId="{2DD48025-F13A-44B9-992E-2AD2F497A507}" destId="{1773ECD2-C496-4624-9F49-67C4F2BD3AEF}" srcOrd="13" destOrd="0" presId="urn:microsoft.com/office/officeart/2005/8/layout/vList2"/>
    <dgm:cxn modelId="{CC13E10A-44A5-4763-B1C4-53CFD4482D29}" type="presParOf" srcId="{2DD48025-F13A-44B9-992E-2AD2F497A507}" destId="{978A3146-FCB0-418C-AAD0-8B9DFF44592F}" srcOrd="14" destOrd="0" presId="urn:microsoft.com/office/officeart/2005/8/layout/vList2"/>
    <dgm:cxn modelId="{36EC8824-D24A-451F-A390-B655A8AE8C54}" type="presParOf" srcId="{2DD48025-F13A-44B9-992E-2AD2F497A507}" destId="{5481F02F-4342-43CD-8B06-0D75713346E7}" srcOrd="15" destOrd="0" presId="urn:microsoft.com/office/officeart/2005/8/layout/vList2"/>
    <dgm:cxn modelId="{EE094B21-6E1A-454D-9EF3-B791C4645B2B}" type="presParOf" srcId="{2DD48025-F13A-44B9-992E-2AD2F497A507}" destId="{C3DFF17B-B198-4B93-B0C6-5DDF9E0A155A}" srcOrd="16" destOrd="0" presId="urn:microsoft.com/office/officeart/2005/8/layout/vList2"/>
    <dgm:cxn modelId="{3ECB01C2-A419-4CDF-AC06-5A325B7E1B5C}" type="presParOf" srcId="{2DD48025-F13A-44B9-992E-2AD2F497A507}" destId="{DE33901A-2F0B-4F11-856E-8D10A752AA12}" srcOrd="17" destOrd="0" presId="urn:microsoft.com/office/officeart/2005/8/layout/vList2"/>
    <dgm:cxn modelId="{36D1DA39-0809-4F23-8E3C-A1E31F09CCDB}" type="presParOf" srcId="{2DD48025-F13A-44B9-992E-2AD2F497A507}" destId="{5C13AB89-2700-4087-AB42-5F312C214A38}" srcOrd="18" destOrd="0" presId="urn:microsoft.com/office/officeart/2005/8/layout/vList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C217FD-D24E-4754-8940-36C91CB34555}" type="doc">
      <dgm:prSet loTypeId="urn:microsoft.com/office/officeart/2005/8/layout/hProcess9" loCatId="process" qsTypeId="urn:microsoft.com/office/officeart/2005/8/quickstyle/3d3" qsCatId="3D" csTypeId="urn:microsoft.com/office/officeart/2005/8/colors/accent0_3" csCatId="mainScheme" phldr="1"/>
      <dgm:spPr/>
    </dgm:pt>
    <dgm:pt modelId="{14355541-4C85-4CC2-BF14-B73ED72D465C}">
      <dgm:prSet phldrT="[Text]"/>
      <dgm:spPr/>
      <dgm:t>
        <a:bodyPr/>
        <a:lstStyle/>
        <a:p>
          <a:r>
            <a:rPr lang="en-US" dirty="0" smtClean="0"/>
            <a:t>Estimating System</a:t>
          </a:r>
          <a:endParaRPr lang="en-US" dirty="0"/>
        </a:p>
      </dgm:t>
    </dgm:pt>
    <dgm:pt modelId="{CF6CC29B-04D1-49E6-925E-16EF0F6A2577}" type="parTrans" cxnId="{BF79AA56-DD7F-45F8-AB8C-9C1D2AC03B36}">
      <dgm:prSet/>
      <dgm:spPr/>
      <dgm:t>
        <a:bodyPr/>
        <a:lstStyle/>
        <a:p>
          <a:endParaRPr lang="en-US"/>
        </a:p>
      </dgm:t>
    </dgm:pt>
    <dgm:pt modelId="{75B1E9C0-595A-42FC-BAEC-27FFA0480416}" type="sibTrans" cxnId="{BF79AA56-DD7F-45F8-AB8C-9C1D2AC03B36}">
      <dgm:prSet/>
      <dgm:spPr/>
      <dgm:t>
        <a:bodyPr/>
        <a:lstStyle/>
        <a:p>
          <a:endParaRPr lang="en-US"/>
        </a:p>
      </dgm:t>
    </dgm:pt>
    <dgm:pt modelId="{F62ECD83-4214-4965-851E-7EE1DC737362}">
      <dgm:prSet phldrT="[Text]"/>
      <dgm:spPr/>
      <dgm:t>
        <a:bodyPr/>
        <a:lstStyle/>
        <a:p>
          <a:r>
            <a:rPr lang="en-US" dirty="0" smtClean="0"/>
            <a:t>Accounting System </a:t>
          </a:r>
          <a:br>
            <a:rPr lang="en-US" dirty="0" smtClean="0"/>
          </a:br>
          <a:r>
            <a:rPr lang="en-US" dirty="0" smtClean="0"/>
            <a:t>(incl. Billing, Labor, etc.)</a:t>
          </a:r>
          <a:endParaRPr lang="en-US" dirty="0"/>
        </a:p>
      </dgm:t>
    </dgm:pt>
    <dgm:pt modelId="{6A389E8A-5C48-489D-A5FB-DD306D3F1A97}" type="parTrans" cxnId="{F1FCCD53-6BFF-40B7-B4DE-6886DDA10DC5}">
      <dgm:prSet/>
      <dgm:spPr/>
      <dgm:t>
        <a:bodyPr/>
        <a:lstStyle/>
        <a:p>
          <a:endParaRPr lang="en-US"/>
        </a:p>
      </dgm:t>
    </dgm:pt>
    <dgm:pt modelId="{ECEA83AB-6A8D-45A3-8CD2-C865F1D01FD9}" type="sibTrans" cxnId="{F1FCCD53-6BFF-40B7-B4DE-6886DDA10DC5}">
      <dgm:prSet/>
      <dgm:spPr/>
      <dgm:t>
        <a:bodyPr/>
        <a:lstStyle/>
        <a:p>
          <a:endParaRPr lang="en-US"/>
        </a:p>
      </dgm:t>
    </dgm:pt>
    <dgm:pt modelId="{91F06F10-33FE-42E0-BCA1-EBFF7E6EAFBD}">
      <dgm:prSet phldrT="[Text]"/>
      <dgm:spPr/>
      <dgm:t>
        <a:bodyPr/>
        <a:lstStyle/>
        <a:p>
          <a:r>
            <a:rPr lang="en-US" dirty="0" smtClean="0"/>
            <a:t>Earned Value Management System</a:t>
          </a:r>
          <a:endParaRPr lang="en-US" dirty="0"/>
        </a:p>
      </dgm:t>
    </dgm:pt>
    <dgm:pt modelId="{B3AA9C06-676E-4EEF-AD10-A41633984C43}" type="parTrans" cxnId="{AF01CBB2-5A02-42CF-BF8F-CD39DDDBAB53}">
      <dgm:prSet/>
      <dgm:spPr/>
      <dgm:t>
        <a:bodyPr/>
        <a:lstStyle/>
        <a:p>
          <a:endParaRPr lang="en-US"/>
        </a:p>
      </dgm:t>
    </dgm:pt>
    <dgm:pt modelId="{F8CA0D52-D5E3-45BB-BC13-9F84D11B21CF}" type="sibTrans" cxnId="{AF01CBB2-5A02-42CF-BF8F-CD39DDDBAB53}">
      <dgm:prSet/>
      <dgm:spPr/>
      <dgm:t>
        <a:bodyPr/>
        <a:lstStyle/>
        <a:p>
          <a:endParaRPr lang="en-US"/>
        </a:p>
      </dgm:t>
    </dgm:pt>
    <dgm:pt modelId="{AB4DBDAD-0CA7-43C8-BCD2-74A5E0A4772E}" type="pres">
      <dgm:prSet presAssocID="{58C217FD-D24E-4754-8940-36C91CB34555}" presName="CompostProcess" presStyleCnt="0">
        <dgm:presLayoutVars>
          <dgm:dir/>
          <dgm:resizeHandles val="exact"/>
        </dgm:presLayoutVars>
      </dgm:prSet>
      <dgm:spPr/>
    </dgm:pt>
    <dgm:pt modelId="{9D7F0709-9372-4151-A371-4179C5753E23}" type="pres">
      <dgm:prSet presAssocID="{58C217FD-D24E-4754-8940-36C91CB34555}" presName="arrow" presStyleLbl="bgShp" presStyleIdx="0" presStyleCnt="1"/>
      <dgm:spPr/>
    </dgm:pt>
    <dgm:pt modelId="{A92B3CDD-067D-4810-9A21-C3449CD0B1BA}" type="pres">
      <dgm:prSet presAssocID="{58C217FD-D24E-4754-8940-36C91CB34555}" presName="linearProcess" presStyleCnt="0"/>
      <dgm:spPr/>
    </dgm:pt>
    <dgm:pt modelId="{B13ECF71-3648-481D-83DF-9AFA51B3D8D3}" type="pres">
      <dgm:prSet presAssocID="{14355541-4C85-4CC2-BF14-B73ED72D465C}" presName="textNode" presStyleLbl="node1" presStyleIdx="0" presStyleCnt="3">
        <dgm:presLayoutVars>
          <dgm:bulletEnabled val="1"/>
        </dgm:presLayoutVars>
      </dgm:prSet>
      <dgm:spPr/>
      <dgm:t>
        <a:bodyPr/>
        <a:lstStyle/>
        <a:p>
          <a:endParaRPr lang="en-US"/>
        </a:p>
      </dgm:t>
    </dgm:pt>
    <dgm:pt modelId="{952685DE-9095-4603-9A09-6272B539F8E7}" type="pres">
      <dgm:prSet presAssocID="{75B1E9C0-595A-42FC-BAEC-27FFA0480416}" presName="sibTrans" presStyleCnt="0"/>
      <dgm:spPr/>
    </dgm:pt>
    <dgm:pt modelId="{2DAD6C3B-F980-4C93-9DAD-BF292F10E87B}" type="pres">
      <dgm:prSet presAssocID="{F62ECD83-4214-4965-851E-7EE1DC737362}" presName="textNode" presStyleLbl="node1" presStyleIdx="1" presStyleCnt="3">
        <dgm:presLayoutVars>
          <dgm:bulletEnabled val="1"/>
        </dgm:presLayoutVars>
      </dgm:prSet>
      <dgm:spPr/>
      <dgm:t>
        <a:bodyPr/>
        <a:lstStyle/>
        <a:p>
          <a:endParaRPr lang="en-US"/>
        </a:p>
      </dgm:t>
    </dgm:pt>
    <dgm:pt modelId="{E345DC89-047D-4542-B32F-C9B256A332CA}" type="pres">
      <dgm:prSet presAssocID="{ECEA83AB-6A8D-45A3-8CD2-C865F1D01FD9}" presName="sibTrans" presStyleCnt="0"/>
      <dgm:spPr/>
    </dgm:pt>
    <dgm:pt modelId="{431261B9-6F41-4A60-A156-B3EB1047BDAE}" type="pres">
      <dgm:prSet presAssocID="{91F06F10-33FE-42E0-BCA1-EBFF7E6EAFBD}" presName="textNode" presStyleLbl="node1" presStyleIdx="2" presStyleCnt="3">
        <dgm:presLayoutVars>
          <dgm:bulletEnabled val="1"/>
        </dgm:presLayoutVars>
      </dgm:prSet>
      <dgm:spPr/>
      <dgm:t>
        <a:bodyPr/>
        <a:lstStyle/>
        <a:p>
          <a:endParaRPr lang="en-US"/>
        </a:p>
      </dgm:t>
    </dgm:pt>
  </dgm:ptLst>
  <dgm:cxnLst>
    <dgm:cxn modelId="{F0DE5F4C-0DB0-410E-9B58-2683028BDE6E}" type="presOf" srcId="{58C217FD-D24E-4754-8940-36C91CB34555}" destId="{AB4DBDAD-0CA7-43C8-BCD2-74A5E0A4772E}" srcOrd="0" destOrd="0" presId="urn:microsoft.com/office/officeart/2005/8/layout/hProcess9"/>
    <dgm:cxn modelId="{5CE75DFA-20C6-4AA7-B3F8-066E3021FE1C}" type="presOf" srcId="{91F06F10-33FE-42E0-BCA1-EBFF7E6EAFBD}" destId="{431261B9-6F41-4A60-A156-B3EB1047BDAE}" srcOrd="0" destOrd="0" presId="urn:microsoft.com/office/officeart/2005/8/layout/hProcess9"/>
    <dgm:cxn modelId="{29C0DBF7-D72A-4884-BABF-3B3930717B22}" type="presOf" srcId="{F62ECD83-4214-4965-851E-7EE1DC737362}" destId="{2DAD6C3B-F980-4C93-9DAD-BF292F10E87B}" srcOrd="0" destOrd="0" presId="urn:microsoft.com/office/officeart/2005/8/layout/hProcess9"/>
    <dgm:cxn modelId="{70BF3413-0EF2-4C74-85EB-A68FBED124D8}" type="presOf" srcId="{14355541-4C85-4CC2-BF14-B73ED72D465C}" destId="{B13ECF71-3648-481D-83DF-9AFA51B3D8D3}" srcOrd="0" destOrd="0" presId="urn:microsoft.com/office/officeart/2005/8/layout/hProcess9"/>
    <dgm:cxn modelId="{BF79AA56-DD7F-45F8-AB8C-9C1D2AC03B36}" srcId="{58C217FD-D24E-4754-8940-36C91CB34555}" destId="{14355541-4C85-4CC2-BF14-B73ED72D465C}" srcOrd="0" destOrd="0" parTransId="{CF6CC29B-04D1-49E6-925E-16EF0F6A2577}" sibTransId="{75B1E9C0-595A-42FC-BAEC-27FFA0480416}"/>
    <dgm:cxn modelId="{AF01CBB2-5A02-42CF-BF8F-CD39DDDBAB53}" srcId="{58C217FD-D24E-4754-8940-36C91CB34555}" destId="{91F06F10-33FE-42E0-BCA1-EBFF7E6EAFBD}" srcOrd="2" destOrd="0" parTransId="{B3AA9C06-676E-4EEF-AD10-A41633984C43}" sibTransId="{F8CA0D52-D5E3-45BB-BC13-9F84D11B21CF}"/>
    <dgm:cxn modelId="{F1FCCD53-6BFF-40B7-B4DE-6886DDA10DC5}" srcId="{58C217FD-D24E-4754-8940-36C91CB34555}" destId="{F62ECD83-4214-4965-851E-7EE1DC737362}" srcOrd="1" destOrd="0" parTransId="{6A389E8A-5C48-489D-A5FB-DD306D3F1A97}" sibTransId="{ECEA83AB-6A8D-45A3-8CD2-C865F1D01FD9}"/>
    <dgm:cxn modelId="{733B1798-AD9A-4095-9A3F-8EF5E929D669}" type="presParOf" srcId="{AB4DBDAD-0CA7-43C8-BCD2-74A5E0A4772E}" destId="{9D7F0709-9372-4151-A371-4179C5753E23}" srcOrd="0" destOrd="0" presId="urn:microsoft.com/office/officeart/2005/8/layout/hProcess9"/>
    <dgm:cxn modelId="{CA90A51E-E926-41A1-918B-9605DB893738}" type="presParOf" srcId="{AB4DBDAD-0CA7-43C8-BCD2-74A5E0A4772E}" destId="{A92B3CDD-067D-4810-9A21-C3449CD0B1BA}" srcOrd="1" destOrd="0" presId="urn:microsoft.com/office/officeart/2005/8/layout/hProcess9"/>
    <dgm:cxn modelId="{9BBFF2DE-0D93-4A5E-A7F9-E31AAAAE366A}" type="presParOf" srcId="{A92B3CDD-067D-4810-9A21-C3449CD0B1BA}" destId="{B13ECF71-3648-481D-83DF-9AFA51B3D8D3}" srcOrd="0" destOrd="0" presId="urn:microsoft.com/office/officeart/2005/8/layout/hProcess9"/>
    <dgm:cxn modelId="{2F0BBCFE-D7D7-4730-85E6-4A47C5FF9973}" type="presParOf" srcId="{A92B3CDD-067D-4810-9A21-C3449CD0B1BA}" destId="{952685DE-9095-4603-9A09-6272B539F8E7}" srcOrd="1" destOrd="0" presId="urn:microsoft.com/office/officeart/2005/8/layout/hProcess9"/>
    <dgm:cxn modelId="{591189DA-27C7-4851-8B1E-6B9CACA6EC63}" type="presParOf" srcId="{A92B3CDD-067D-4810-9A21-C3449CD0B1BA}" destId="{2DAD6C3B-F980-4C93-9DAD-BF292F10E87B}" srcOrd="2" destOrd="0" presId="urn:microsoft.com/office/officeart/2005/8/layout/hProcess9"/>
    <dgm:cxn modelId="{CFAA387C-139E-4C90-BFD7-2AA73CC90751}" type="presParOf" srcId="{A92B3CDD-067D-4810-9A21-C3449CD0B1BA}" destId="{E345DC89-047D-4542-B32F-C9B256A332CA}" srcOrd="3" destOrd="0" presId="urn:microsoft.com/office/officeart/2005/8/layout/hProcess9"/>
    <dgm:cxn modelId="{9318E5A2-FFDB-4F2D-BB0F-C03DC050BFB7}" type="presParOf" srcId="{A92B3CDD-067D-4810-9A21-C3449CD0B1BA}" destId="{431261B9-6F41-4A60-A156-B3EB1047BDAE}"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21449A0-C740-4723-983F-5C5CC4B2B039}" type="datetimeFigureOut">
              <a:rPr lang="en-US" smtClean="0"/>
              <a:pPr/>
              <a:t>7/14/2015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C0C6A1C-A676-4F4D-A157-0ECFE2007E71}" type="slidenum">
              <a:rPr lang="en-US" smtClean="0"/>
              <a:pPr/>
              <a:t>‹#›</a:t>
            </a:fld>
            <a:endParaRPr lang="en-US" dirty="0"/>
          </a:p>
        </p:txBody>
      </p:sp>
    </p:spTree>
    <p:extLst>
      <p:ext uri="{BB962C8B-B14F-4D97-AF65-F5344CB8AC3E}">
        <p14:creationId xmlns:p14="http://schemas.microsoft.com/office/powerpoint/2010/main" val="611270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0C6A1C-A676-4F4D-A157-0ECFE2007E71}" type="slidenum">
              <a:rPr lang="en-US" smtClean="0"/>
              <a:pPr/>
              <a:t>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0C6A1C-A676-4F4D-A157-0ECFE2007E71}" type="slidenum">
              <a:rPr lang="en-US" smtClean="0"/>
              <a:pPr/>
              <a:t>19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DD5C0D-3C69-4A0C-807A-D7906842142D}" type="slidenum">
              <a:rPr lang="en-US" smtClean="0"/>
              <a:pPr/>
              <a:t>31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0C6A1C-A676-4F4D-A157-0ECFE2007E71}"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DD5C0D-3C69-4A0C-807A-D7906842142D}"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DD5C0D-3C69-4A0C-807A-D7906842142D}"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DD5C0D-3C69-4A0C-807A-D7906842142D}" type="slidenum">
              <a:rPr lang="en-US" smtClean="0"/>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DD5C0D-3C69-4A0C-807A-D7906842142D}"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DD5C0D-3C69-4A0C-807A-D7906842142D}" type="slidenum">
              <a:rPr lang="en-US" smtClean="0"/>
              <a:pPr/>
              <a:t>12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0C6A1C-A676-4F4D-A157-0ECFE2007E71}" type="slidenum">
              <a:rPr lang="en-US" smtClean="0"/>
              <a:pPr/>
              <a:t>13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0C6A1C-A676-4F4D-A157-0ECFE2007E71}"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0866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Business Process Controls</a:t>
            </a:r>
            <a:endParaRPr lang="en-US" dirty="0"/>
          </a:p>
        </p:txBody>
      </p:sp>
      <p:sp>
        <p:nvSpPr>
          <p:cNvPr id="5" name="Footer Placeholder 4"/>
          <p:cNvSpPr>
            <a:spLocks noGrp="1"/>
          </p:cNvSpPr>
          <p:nvPr>
            <p:ph type="ftr" sz="quarter" idx="11"/>
          </p:nvPr>
        </p:nvSpPr>
        <p:spPr/>
        <p:txBody>
          <a:bodyPr/>
          <a:lstStyle/>
          <a:p>
            <a:r>
              <a:rPr lang="en-US" dirty="0" smtClean="0"/>
              <a:t>Textron Inc. Company Confidential</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Business Process Controls</a:t>
            </a:r>
            <a:endParaRPr lang="en-US" dirty="0"/>
          </a:p>
        </p:txBody>
      </p:sp>
      <p:sp>
        <p:nvSpPr>
          <p:cNvPr id="5" name="Footer Placeholder 4"/>
          <p:cNvSpPr>
            <a:spLocks noGrp="1"/>
          </p:cNvSpPr>
          <p:nvPr>
            <p:ph type="ftr" sz="quarter" idx="11"/>
          </p:nvPr>
        </p:nvSpPr>
        <p:spPr/>
        <p:txBody>
          <a:bodyPr/>
          <a:lstStyle/>
          <a:p>
            <a:r>
              <a:rPr lang="en-US" dirty="0" smtClean="0"/>
              <a:t>Textron Inc. Company Confidential</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Business Process Controls</a:t>
            </a:r>
            <a:endParaRPr lang="en-US" dirty="0"/>
          </a:p>
        </p:txBody>
      </p:sp>
      <p:sp>
        <p:nvSpPr>
          <p:cNvPr id="5" name="Footer Placeholder 4"/>
          <p:cNvSpPr>
            <a:spLocks noGrp="1"/>
          </p:cNvSpPr>
          <p:nvPr>
            <p:ph type="ftr" sz="quarter" idx="11"/>
          </p:nvPr>
        </p:nvSpPr>
        <p:spPr/>
        <p:txBody>
          <a:bodyPr/>
          <a:lstStyle/>
          <a:p>
            <a:r>
              <a:rPr lang="en-US" dirty="0" smtClean="0"/>
              <a:t>Textron Inc. Company Confidential</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b="0" i="0" baseline="0">
                <a:latin typeface="+mn-lt"/>
              </a:defRPr>
            </a:lvl1pPr>
          </a:lstStyle>
          <a:p>
            <a:r>
              <a:rPr lang="en-US" dirty="0" smtClean="0"/>
              <a:t>Business Process Controls</a:t>
            </a:r>
            <a:endParaRPr lang="en-US" dirty="0"/>
          </a:p>
        </p:txBody>
      </p:sp>
      <p:sp>
        <p:nvSpPr>
          <p:cNvPr id="5" name="Footer Placeholder 4"/>
          <p:cNvSpPr>
            <a:spLocks noGrp="1"/>
          </p:cNvSpPr>
          <p:nvPr>
            <p:ph type="ftr" sz="quarter" idx="11"/>
          </p:nvPr>
        </p:nvSpPr>
        <p:spPr/>
        <p:txBody>
          <a:bodyPr/>
          <a:lstStyle>
            <a:lvl1pPr>
              <a:defRPr b="0">
                <a:latin typeface="+mn-lt"/>
              </a:defRPr>
            </a:lvl1pPr>
          </a:lstStyle>
          <a:p>
            <a:r>
              <a:rPr lang="en-US" dirty="0" smtClean="0"/>
              <a:t>Textron Inc. Company Confidential</a:t>
            </a:r>
            <a:endParaRPr lang="en-US" dirty="0"/>
          </a:p>
        </p:txBody>
      </p:sp>
      <p:sp>
        <p:nvSpPr>
          <p:cNvPr id="6" name="Slide Number Placeholder 5"/>
          <p:cNvSpPr>
            <a:spLocks noGrp="1"/>
          </p:cNvSpPr>
          <p:nvPr>
            <p:ph type="sldNum" sz="quarter" idx="12"/>
          </p:nvPr>
        </p:nvSpPr>
        <p:spPr/>
        <p:txBody>
          <a:bodyPr/>
          <a:lstStyle>
            <a:lvl1pPr>
              <a:defRPr b="0">
                <a:latin typeface="+mn-lt"/>
              </a:defRPr>
            </a:lvl1pPr>
          </a:lstStyle>
          <a:p>
            <a:fld id="{F75364CE-2C95-480D-9DA5-6BFA1C295E1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Business Process Controls</a:t>
            </a:r>
            <a:endParaRPr lang="en-US" dirty="0"/>
          </a:p>
        </p:txBody>
      </p:sp>
      <p:sp>
        <p:nvSpPr>
          <p:cNvPr id="5" name="Footer Placeholder 4"/>
          <p:cNvSpPr>
            <a:spLocks noGrp="1"/>
          </p:cNvSpPr>
          <p:nvPr>
            <p:ph type="ftr" sz="quarter" idx="11"/>
          </p:nvPr>
        </p:nvSpPr>
        <p:spPr/>
        <p:txBody>
          <a:bodyPr/>
          <a:lstStyle/>
          <a:p>
            <a:r>
              <a:rPr lang="en-US" dirty="0" smtClean="0"/>
              <a:t>Textron Inc. Company Confidential</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Business Process Controls</a:t>
            </a:r>
            <a:endParaRPr lang="en-US" dirty="0"/>
          </a:p>
        </p:txBody>
      </p:sp>
      <p:sp>
        <p:nvSpPr>
          <p:cNvPr id="6" name="Footer Placeholder 5"/>
          <p:cNvSpPr>
            <a:spLocks noGrp="1"/>
          </p:cNvSpPr>
          <p:nvPr>
            <p:ph type="ftr" sz="quarter" idx="11"/>
          </p:nvPr>
        </p:nvSpPr>
        <p:spPr/>
        <p:txBody>
          <a:bodyPr/>
          <a:lstStyle/>
          <a:p>
            <a:r>
              <a:rPr lang="en-US" dirty="0" smtClean="0"/>
              <a:t>Textron Inc. Company Confidential</a:t>
            </a:r>
            <a:endParaRPr lang="en-US" dirty="0"/>
          </a:p>
        </p:txBody>
      </p:sp>
      <p:sp>
        <p:nvSpPr>
          <p:cNvPr id="7" name="Slide Number Placeholder 6"/>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Business Process Controls</a:t>
            </a:r>
            <a:endParaRPr lang="en-US" dirty="0"/>
          </a:p>
        </p:txBody>
      </p:sp>
      <p:sp>
        <p:nvSpPr>
          <p:cNvPr id="8" name="Footer Placeholder 7"/>
          <p:cNvSpPr>
            <a:spLocks noGrp="1"/>
          </p:cNvSpPr>
          <p:nvPr>
            <p:ph type="ftr" sz="quarter" idx="11"/>
          </p:nvPr>
        </p:nvSpPr>
        <p:spPr/>
        <p:txBody>
          <a:bodyPr/>
          <a:lstStyle/>
          <a:p>
            <a:r>
              <a:rPr lang="en-US" dirty="0" smtClean="0"/>
              <a:t>Textron Inc. Company Confidential</a:t>
            </a:r>
            <a:endParaRPr lang="en-US" dirty="0"/>
          </a:p>
        </p:txBody>
      </p:sp>
      <p:sp>
        <p:nvSpPr>
          <p:cNvPr id="9" name="Slide Number Placeholder 8"/>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lgn="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r>
              <a:rPr lang="en-US" dirty="0" smtClean="0"/>
              <a:t>Business Process Controls</a:t>
            </a:r>
            <a:endParaRPr lang="en-US" dirty="0"/>
          </a:p>
        </p:txBody>
      </p:sp>
      <p:sp>
        <p:nvSpPr>
          <p:cNvPr id="4" name="Footer Placeholder 3"/>
          <p:cNvSpPr>
            <a:spLocks noGrp="1"/>
          </p:cNvSpPr>
          <p:nvPr>
            <p:ph type="ftr" sz="quarter" idx="11"/>
          </p:nvPr>
        </p:nvSpPr>
        <p:spPr/>
        <p:txBody>
          <a:bodyPr/>
          <a:lstStyle/>
          <a:p>
            <a:r>
              <a:rPr lang="en-US" dirty="0" smtClean="0"/>
              <a:t>Textron Inc. Company Confidential</a:t>
            </a:r>
            <a:endParaRPr lang="en-US" dirty="0"/>
          </a:p>
        </p:txBody>
      </p:sp>
      <p:sp>
        <p:nvSpPr>
          <p:cNvPr id="5" name="Slide Number Placeholder 4"/>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Business Process Controls</a:t>
            </a:r>
            <a:endParaRPr lang="en-US" dirty="0"/>
          </a:p>
        </p:txBody>
      </p:sp>
      <p:sp>
        <p:nvSpPr>
          <p:cNvPr id="3" name="Footer Placeholder 2"/>
          <p:cNvSpPr>
            <a:spLocks noGrp="1"/>
          </p:cNvSpPr>
          <p:nvPr>
            <p:ph type="ftr" sz="quarter" idx="11"/>
          </p:nvPr>
        </p:nvSpPr>
        <p:spPr/>
        <p:txBody>
          <a:bodyPr/>
          <a:lstStyle/>
          <a:p>
            <a:r>
              <a:rPr lang="en-US" dirty="0" smtClean="0"/>
              <a:t>Textron Inc. Company Confidential</a:t>
            </a:r>
            <a:endParaRPr lang="en-US" dirty="0"/>
          </a:p>
        </p:txBody>
      </p:sp>
      <p:sp>
        <p:nvSpPr>
          <p:cNvPr id="4" name="Slide Number Placeholder 3"/>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Business Process Controls</a:t>
            </a:r>
            <a:endParaRPr lang="en-US" dirty="0"/>
          </a:p>
        </p:txBody>
      </p:sp>
      <p:sp>
        <p:nvSpPr>
          <p:cNvPr id="6" name="Footer Placeholder 5"/>
          <p:cNvSpPr>
            <a:spLocks noGrp="1"/>
          </p:cNvSpPr>
          <p:nvPr>
            <p:ph type="ftr" sz="quarter" idx="11"/>
          </p:nvPr>
        </p:nvSpPr>
        <p:spPr/>
        <p:txBody>
          <a:bodyPr/>
          <a:lstStyle/>
          <a:p>
            <a:r>
              <a:rPr lang="en-US" dirty="0" smtClean="0"/>
              <a:t>Textron Inc. Company Confidential</a:t>
            </a:r>
            <a:endParaRPr lang="en-US" dirty="0"/>
          </a:p>
        </p:txBody>
      </p:sp>
      <p:sp>
        <p:nvSpPr>
          <p:cNvPr id="7" name="Slide Number Placeholder 6"/>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Business Process Controls</a:t>
            </a:r>
            <a:endParaRPr lang="en-US" dirty="0"/>
          </a:p>
        </p:txBody>
      </p:sp>
      <p:sp>
        <p:nvSpPr>
          <p:cNvPr id="6" name="Footer Placeholder 5"/>
          <p:cNvSpPr>
            <a:spLocks noGrp="1"/>
          </p:cNvSpPr>
          <p:nvPr>
            <p:ph type="ftr" sz="quarter" idx="11"/>
          </p:nvPr>
        </p:nvSpPr>
        <p:spPr/>
        <p:txBody>
          <a:bodyPr/>
          <a:lstStyle/>
          <a:p>
            <a:r>
              <a:rPr lang="en-US" dirty="0" smtClean="0"/>
              <a:t>Textron Inc. Company Confidential</a:t>
            </a:r>
            <a:endParaRPr lang="en-US" dirty="0"/>
          </a:p>
        </p:txBody>
      </p:sp>
      <p:sp>
        <p:nvSpPr>
          <p:cNvPr id="7" name="Slide Number Placeholder 6"/>
          <p:cNvSpPr>
            <a:spLocks noGrp="1"/>
          </p:cNvSpPr>
          <p:nvPr>
            <p:ph type="sldNum" sz="quarter" idx="12"/>
          </p:nvPr>
        </p:nvSpPr>
        <p:spPr/>
        <p:txBody>
          <a:bodyPr/>
          <a:lstStyle/>
          <a:p>
            <a:fld id="{F75364CE-2C95-480D-9DA5-6BFA1C295E1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b="0">
                <a:solidFill>
                  <a:schemeClr val="tx1">
                    <a:tint val="75000"/>
                  </a:schemeClr>
                </a:solidFill>
              </a:defRPr>
            </a:lvl1pPr>
          </a:lstStyle>
          <a:p>
            <a:r>
              <a:rPr lang="en-US" dirty="0" smtClean="0"/>
              <a:t>Business Process Controls</a:t>
            </a:r>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b="0">
                <a:solidFill>
                  <a:schemeClr val="tx1">
                    <a:tint val="75000"/>
                  </a:schemeClr>
                </a:solidFill>
              </a:defRPr>
            </a:lvl1pPr>
          </a:lstStyle>
          <a:p>
            <a:r>
              <a:rPr lang="en-US" dirty="0" smtClean="0"/>
              <a:t>Textron Inc. Company Confidential</a:t>
            </a:r>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b="0">
                <a:solidFill>
                  <a:schemeClr val="tx1">
                    <a:tint val="75000"/>
                  </a:schemeClr>
                </a:solidFill>
              </a:defRPr>
            </a:lvl1pPr>
          </a:lstStyle>
          <a:p>
            <a:fld id="{F75364CE-2C95-480D-9DA5-6BFA1C295E1E}"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spcBef>
          <a:spcPct val="0"/>
        </a:spcBef>
        <a:buNone/>
        <a:defRPr sz="4400" b="1" kern="1200">
          <a:solidFill>
            <a:srgbClr val="FFC000"/>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www.dcaa.mil/" TargetMode="External"/><Relationship Id="rId3" Type="http://schemas.openxmlformats.org/officeDocument/2006/relationships/hyperlink" Target="http://www.gpo.gov/fdsys/browse/collectionCfr.action?collectionCode=CFR" TargetMode="External"/><Relationship Id="rId7" Type="http://schemas.openxmlformats.org/officeDocument/2006/relationships/hyperlink" Target="http://www.dcma.mi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farsite.hill.af.mil/vfdfara.htm" TargetMode="External"/><Relationship Id="rId5" Type="http://schemas.openxmlformats.org/officeDocument/2006/relationships/hyperlink" Target="https://www.acquisition.gov/?q=browsefar" TargetMode="External"/><Relationship Id="rId4" Type="http://schemas.openxmlformats.org/officeDocument/2006/relationships/hyperlink" Target="http://www.gpo.gov/fdsy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22030" y="381000"/>
            <a:ext cx="8229600" cy="1981200"/>
          </a:xfrm>
        </p:spPr>
        <p:txBody>
          <a:bodyPr>
            <a:noAutofit/>
          </a:bodyPr>
          <a:lstStyle/>
          <a:p>
            <a:pPr algn="ctr"/>
            <a:r>
              <a:rPr lang="en-US" sz="4800" cap="none" dirty="0" smtClean="0"/>
              <a:t>Overview of Accounting Requirements in Government Contracting</a:t>
            </a:r>
            <a:endParaRPr lang="en-US" sz="4800" cap="none" dirty="0"/>
          </a:p>
        </p:txBody>
      </p:sp>
      <p:sp>
        <p:nvSpPr>
          <p:cNvPr id="5" name="Subtitle 4"/>
          <p:cNvSpPr>
            <a:spLocks noGrp="1"/>
          </p:cNvSpPr>
          <p:nvPr>
            <p:ph type="subTitle" idx="1"/>
          </p:nvPr>
        </p:nvSpPr>
        <p:spPr>
          <a:xfrm>
            <a:off x="457200" y="2514600"/>
            <a:ext cx="8382000" cy="3886200"/>
          </a:xfrm>
        </p:spPr>
        <p:txBody>
          <a:bodyPr/>
          <a:lstStyle/>
          <a:p>
            <a:pPr algn="ctr">
              <a:spcBef>
                <a:spcPts val="0"/>
              </a:spcBef>
            </a:pPr>
            <a:r>
              <a:rPr lang="en-US" sz="4000" dirty="0" smtClean="0"/>
              <a:t>Warren Stoker</a:t>
            </a:r>
          </a:p>
          <a:p>
            <a:pPr algn="ctr">
              <a:spcBef>
                <a:spcPts val="0"/>
              </a:spcBef>
            </a:pPr>
            <a:r>
              <a:rPr lang="en-US" sz="4000" dirty="0" smtClean="0"/>
              <a:t>Vice President, Government Liaison  &amp; Business Process Controls, </a:t>
            </a:r>
          </a:p>
          <a:p>
            <a:pPr algn="ctr">
              <a:spcBef>
                <a:spcPts val="0"/>
              </a:spcBef>
            </a:pPr>
            <a:r>
              <a:rPr lang="en-US" sz="4000" dirty="0" smtClean="0"/>
              <a:t>Textron Inc.</a:t>
            </a:r>
          </a:p>
          <a:p>
            <a:pPr algn="ctr">
              <a:spcBef>
                <a:spcPts val="0"/>
              </a:spcBef>
            </a:pPr>
            <a:r>
              <a:rPr lang="en-US" sz="4000" dirty="0" smtClean="0"/>
              <a:t>University of Texas at Arlington</a:t>
            </a:r>
          </a:p>
          <a:p>
            <a:pPr algn="ctr">
              <a:spcBef>
                <a:spcPts val="0"/>
              </a:spcBef>
            </a:pPr>
            <a:r>
              <a:rPr lang="en-US" sz="4000" dirty="0" smtClean="0"/>
              <a:t>CPA Day – August 20, 2015</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Cost - Indirect Cost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Indirect Cost - any cost not directly identified with a single final cost objective, but identified with two or more final cost objectives or with at least one intermediate cost objective. </a:t>
            </a:r>
          </a:p>
          <a:p>
            <a:pPr lvl="1"/>
            <a:r>
              <a:rPr lang="en-US" dirty="0" smtClean="0"/>
              <a:t>FAR Subpart 2.1</a:t>
            </a:r>
          </a:p>
          <a:p>
            <a:r>
              <a:rPr lang="en-US" dirty="0" smtClean="0"/>
              <a:t>Examples of Indirect Cost </a:t>
            </a:r>
          </a:p>
          <a:p>
            <a:pPr lvl="1"/>
            <a:r>
              <a:rPr lang="en-US" dirty="0" smtClean="0"/>
              <a:t>Accounting</a:t>
            </a:r>
          </a:p>
          <a:p>
            <a:pPr lvl="1"/>
            <a:r>
              <a:rPr lang="en-US" dirty="0" smtClean="0"/>
              <a:t>Audit</a:t>
            </a:r>
          </a:p>
          <a:p>
            <a:pPr lvl="1"/>
            <a:r>
              <a:rPr lang="en-US" dirty="0" smtClean="0"/>
              <a:t>Indirect Labor</a:t>
            </a:r>
          </a:p>
          <a:p>
            <a:pPr lvl="1"/>
            <a:r>
              <a:rPr lang="en-US" dirty="0" smtClean="0"/>
              <a:t>Office Supplies</a:t>
            </a:r>
          </a:p>
          <a:p>
            <a:pPr lvl="1"/>
            <a:r>
              <a:rPr lang="en-US" dirty="0" smtClean="0"/>
              <a:t>Human Resource Support</a:t>
            </a:r>
          </a:p>
          <a:p>
            <a:pPr lvl="1"/>
            <a:r>
              <a:rPr lang="en-US" dirty="0" smtClean="0"/>
              <a:t>Information Technology Support</a:t>
            </a:r>
          </a:p>
          <a:p>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10</a:t>
            </a:fld>
            <a:endParaRPr lang="en-US" dirty="0"/>
          </a:p>
        </p:txBody>
      </p:sp>
      <p:pic>
        <p:nvPicPr>
          <p:cNvPr id="594945" name="Picture 1" descr="C:\Documents and Settings\BH40334\Local Settings\Temporary Internet Files\Content.IE5\17IS4NXX\MC900056653[1].wmf"/>
          <p:cNvPicPr>
            <a:picLocks noChangeAspect="1" noChangeArrowheads="1"/>
          </p:cNvPicPr>
          <p:nvPr/>
        </p:nvPicPr>
        <p:blipFill>
          <a:blip r:embed="rId2" cstate="print"/>
          <a:srcRect/>
          <a:stretch>
            <a:fillRect/>
          </a:stretch>
        </p:blipFill>
        <p:spPr bwMode="auto">
          <a:xfrm>
            <a:off x="5791200" y="2743200"/>
            <a:ext cx="1682496" cy="1815084"/>
          </a:xfrm>
          <a:prstGeom prst="rect">
            <a:avLst/>
          </a:prstGeom>
          <a:noFill/>
        </p:spPr>
      </p:pic>
      <p:pic>
        <p:nvPicPr>
          <p:cNvPr id="594950" name="Picture 6" descr="C:\Documents and Settings\BH40334\Local Settings\Temporary Internet Files\Content.IE5\8G6U5288\MC900434874[1].png"/>
          <p:cNvPicPr>
            <a:picLocks noChangeAspect="1" noChangeArrowheads="1"/>
          </p:cNvPicPr>
          <p:nvPr/>
        </p:nvPicPr>
        <p:blipFill>
          <a:blip r:embed="rId3" cstate="print"/>
          <a:srcRect/>
          <a:stretch>
            <a:fillRect/>
          </a:stretch>
        </p:blipFill>
        <p:spPr bwMode="auto">
          <a:xfrm>
            <a:off x="6858000" y="4724400"/>
            <a:ext cx="1295400" cy="1295400"/>
          </a:xfrm>
          <a:prstGeom prst="rect">
            <a:avLst/>
          </a:prstGeom>
          <a:noFill/>
        </p:spPr>
      </p:pic>
      <p:pic>
        <p:nvPicPr>
          <p:cNvPr id="594963" name="Picture 19" descr="C:\Documents and Settings\BH40334\Local Settings\Temporary Internet Files\Content.IE5\FHAIFZWB\MC900280743[1].wmf"/>
          <p:cNvPicPr>
            <a:picLocks noChangeAspect="1" noChangeArrowheads="1"/>
          </p:cNvPicPr>
          <p:nvPr/>
        </p:nvPicPr>
        <p:blipFill>
          <a:blip r:embed="rId4" cstate="print"/>
          <a:srcRect/>
          <a:stretch>
            <a:fillRect/>
          </a:stretch>
        </p:blipFill>
        <p:spPr bwMode="auto">
          <a:xfrm>
            <a:off x="5715000" y="4724400"/>
            <a:ext cx="914400" cy="872156"/>
          </a:xfrm>
          <a:prstGeom prst="rect">
            <a:avLst/>
          </a:prstGeom>
          <a:noFill/>
        </p:spPr>
      </p:pic>
      <p:pic>
        <p:nvPicPr>
          <p:cNvPr id="594965" name="Picture 21" descr="C:\Documents and Settings\BH40334\Local Settings\Temporary Internet Files\Content.IE5\65WEYFA2\MC900431602[1].png"/>
          <p:cNvPicPr>
            <a:picLocks noChangeAspect="1" noChangeArrowheads="1"/>
          </p:cNvPicPr>
          <p:nvPr/>
        </p:nvPicPr>
        <p:blipFill>
          <a:blip r:embed="rId5" cstate="print"/>
          <a:srcRect/>
          <a:stretch>
            <a:fillRect/>
          </a:stretch>
        </p:blipFill>
        <p:spPr bwMode="auto">
          <a:xfrm>
            <a:off x="7543572" y="2819400"/>
            <a:ext cx="609600" cy="609600"/>
          </a:xfrm>
          <a:prstGeom prst="rect">
            <a:avLst/>
          </a:prstGeom>
          <a:noFill/>
        </p:spPr>
      </p:pic>
      <p:pic>
        <p:nvPicPr>
          <p:cNvPr id="594966" name="Picture 22" descr="C:\Documents and Settings\BH40334\Local Settings\Temporary Internet Files\Content.IE5\65WEYFA2\MC900431616[1].png"/>
          <p:cNvPicPr>
            <a:picLocks noChangeAspect="1" noChangeArrowheads="1"/>
          </p:cNvPicPr>
          <p:nvPr/>
        </p:nvPicPr>
        <p:blipFill>
          <a:blip r:embed="rId6" cstate="print"/>
          <a:srcRect/>
          <a:stretch>
            <a:fillRect/>
          </a:stretch>
        </p:blipFill>
        <p:spPr bwMode="auto">
          <a:xfrm>
            <a:off x="7620000" y="3733800"/>
            <a:ext cx="838200" cy="8382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How Indirect Costs are Reported to the Government</a:t>
            </a:r>
            <a:endParaRPr lang="en-US" dirty="0"/>
          </a:p>
        </p:txBody>
      </p:sp>
      <p:sp>
        <p:nvSpPr>
          <p:cNvPr id="2" name="Content Placeholder 1"/>
          <p:cNvSpPr>
            <a:spLocks noGrp="1"/>
          </p:cNvSpPr>
          <p:nvPr>
            <p:ph idx="1"/>
          </p:nvPr>
        </p:nvSpPr>
        <p:spPr/>
        <p:txBody>
          <a:bodyPr>
            <a:normAutofit fontScale="92500" lnSpcReduction="20000"/>
          </a:bodyPr>
          <a:lstStyle/>
          <a:p>
            <a:pPr>
              <a:spcBef>
                <a:spcPts val="0"/>
              </a:spcBef>
            </a:pPr>
            <a:r>
              <a:rPr lang="en-US" sz="2800" dirty="0" smtClean="0"/>
              <a:t>Primary Documents the Vendor provides to the USG:</a:t>
            </a:r>
          </a:p>
          <a:p>
            <a:pPr>
              <a:spcBef>
                <a:spcPts val="0"/>
              </a:spcBef>
              <a:buNone/>
            </a:pPr>
            <a:endParaRPr lang="en-US" sz="2800" dirty="0" smtClean="0"/>
          </a:p>
          <a:p>
            <a:pPr lvl="1">
              <a:spcBef>
                <a:spcPts val="0"/>
              </a:spcBef>
            </a:pPr>
            <a:r>
              <a:rPr lang="en-US" sz="3000" dirty="0" smtClean="0"/>
              <a:t>Disclosure Statement – details the manner in which corporate office costs are accumulated (by pool) and subsequently allocated (over base) based on a causal/beneficial relationship as defined in the FAR and </a:t>
            </a:r>
            <a:r>
              <a:rPr lang="en-US" sz="3000" dirty="0" err="1" smtClean="0"/>
              <a:t>DFARS</a:t>
            </a:r>
            <a:r>
              <a:rPr lang="en-US" sz="3000" dirty="0" smtClean="0"/>
              <a:t>.</a:t>
            </a:r>
            <a:br>
              <a:rPr lang="en-US" sz="3000" dirty="0" smtClean="0"/>
            </a:br>
            <a:endParaRPr lang="en-US" sz="3000" dirty="0" smtClean="0"/>
          </a:p>
          <a:p>
            <a:pPr lvl="1">
              <a:spcBef>
                <a:spcPts val="0"/>
              </a:spcBef>
            </a:pPr>
            <a:r>
              <a:rPr lang="en-US" sz="3000" dirty="0" smtClean="0"/>
              <a:t>Incurred Cost Submittal – Provides the USG with the total corporate cost for the prior year (less those determined to be unallowable, unallocable, or unreasonable) in accordance with the Disclosure Statement</a:t>
            </a:r>
            <a:r>
              <a:rPr lang="en-US" dirty="0" smtClean="0"/>
              <a:t>.     </a:t>
            </a:r>
          </a:p>
          <a:p>
            <a:pPr>
              <a:spcBef>
                <a:spcPts val="0"/>
              </a:spcBef>
              <a:buNone/>
            </a:pPr>
            <a:r>
              <a:rPr lang="en-US" dirty="0" smtClean="0"/>
              <a:t/>
            </a:r>
            <a:br>
              <a:rPr lang="en-US" dirty="0" smtClean="0"/>
            </a:br>
            <a:r>
              <a:rPr lang="en-US" dirty="0" smtClean="0"/>
              <a:t/>
            </a:r>
            <a:br>
              <a:rPr lang="en-US" dirty="0" smtClean="0"/>
            </a:br>
            <a:endParaRPr lang="en-US" dirty="0" smtClean="0"/>
          </a:p>
        </p:txBody>
      </p:sp>
      <p:sp>
        <p:nvSpPr>
          <p:cNvPr id="3" name="Slide Number Placeholder 2"/>
          <p:cNvSpPr>
            <a:spLocks noGrp="1"/>
          </p:cNvSpPr>
          <p:nvPr>
            <p:ph type="sldNum" sz="quarter" idx="12"/>
          </p:nvPr>
        </p:nvSpPr>
        <p:spPr/>
        <p:txBody>
          <a:bodyPr/>
          <a:lstStyle/>
          <a:p>
            <a:fld id="{CDCBFF80-9C58-42B5-8183-F529B78367A8}" type="slidenum">
              <a:rPr lang="en-US" smtClean="0"/>
              <a:pPr/>
              <a:t>11</a:t>
            </a:fld>
            <a:endParaRPr lang="en-US" dirty="0"/>
          </a:p>
        </p:txBody>
      </p:sp>
    </p:spTree>
    <p:extLst>
      <p:ext uri="{BB962C8B-B14F-4D97-AF65-F5344CB8AC3E}">
        <p14:creationId xmlns:p14="http://schemas.microsoft.com/office/powerpoint/2010/main" val="4271836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How Indirect Costs are Reported to the Government</a:t>
            </a:r>
            <a:endParaRPr lang="en-US" dirty="0"/>
          </a:p>
        </p:txBody>
      </p:sp>
      <p:sp>
        <p:nvSpPr>
          <p:cNvPr id="2" name="Content Placeholder 1"/>
          <p:cNvSpPr>
            <a:spLocks noGrp="1"/>
          </p:cNvSpPr>
          <p:nvPr>
            <p:ph idx="1"/>
          </p:nvPr>
        </p:nvSpPr>
        <p:spPr/>
        <p:txBody>
          <a:bodyPr>
            <a:normAutofit fontScale="92500" lnSpcReduction="20000"/>
          </a:bodyPr>
          <a:lstStyle/>
          <a:p>
            <a:pPr lvl="1">
              <a:spcBef>
                <a:spcPts val="0"/>
              </a:spcBef>
            </a:pPr>
            <a:r>
              <a:rPr lang="en-US" sz="3000" dirty="0" smtClean="0"/>
              <a:t>Forward Pricing Rates – a forecast of costs for the current year plus three years into the future.  These rates are utilized for estimating cost for future USG contracts and would be included with proposals.  </a:t>
            </a:r>
            <a:br>
              <a:rPr lang="en-US" sz="3000" dirty="0" smtClean="0"/>
            </a:br>
            <a:endParaRPr lang="en-US" sz="3000" dirty="0" smtClean="0"/>
          </a:p>
          <a:p>
            <a:pPr lvl="1">
              <a:spcBef>
                <a:spcPts val="0"/>
              </a:spcBef>
            </a:pPr>
            <a:r>
              <a:rPr lang="en-US" sz="3000" dirty="0" smtClean="0"/>
              <a:t>Forward Pricing Rate Agreement – formalized agreement between the contractor and the Government defining the rate package (i.e., any escalation factors, assumptions, etc. used in the forecast.)</a:t>
            </a:r>
          </a:p>
          <a:p>
            <a:pPr>
              <a:spcBef>
                <a:spcPts val="0"/>
              </a:spcBef>
              <a:buNone/>
            </a:pPr>
            <a:r>
              <a:rPr lang="en-US" dirty="0" smtClean="0"/>
              <a:t/>
            </a:r>
            <a:br>
              <a:rPr lang="en-US" dirty="0" smtClean="0"/>
            </a:br>
            <a:r>
              <a:rPr lang="en-US" dirty="0" smtClean="0"/>
              <a:t/>
            </a:r>
            <a:br>
              <a:rPr lang="en-US" dirty="0" smtClean="0"/>
            </a:br>
            <a:endParaRPr lang="en-US" dirty="0" smtClean="0"/>
          </a:p>
        </p:txBody>
      </p:sp>
      <p:sp>
        <p:nvSpPr>
          <p:cNvPr id="3" name="Slide Number Placeholder 2"/>
          <p:cNvSpPr>
            <a:spLocks noGrp="1"/>
          </p:cNvSpPr>
          <p:nvPr>
            <p:ph type="sldNum" sz="quarter" idx="12"/>
          </p:nvPr>
        </p:nvSpPr>
        <p:spPr/>
        <p:txBody>
          <a:bodyPr/>
          <a:lstStyle/>
          <a:p>
            <a:fld id="{CDCBFF80-9C58-42B5-8183-F529B78367A8}" type="slidenum">
              <a:rPr lang="en-US" smtClean="0"/>
              <a:pPr/>
              <a:t>12</a:t>
            </a:fld>
            <a:endParaRPr lang="en-US" dirty="0"/>
          </a:p>
        </p:txBody>
      </p:sp>
    </p:spTree>
    <p:extLst>
      <p:ext uri="{BB962C8B-B14F-4D97-AF65-F5344CB8AC3E}">
        <p14:creationId xmlns:p14="http://schemas.microsoft.com/office/powerpoint/2010/main" val="4271836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92163"/>
          </a:xfrm>
        </p:spPr>
        <p:txBody>
          <a:bodyPr>
            <a:normAutofit/>
          </a:bodyPr>
          <a:lstStyle/>
          <a:p>
            <a:r>
              <a:rPr lang="en-US" sz="4000" dirty="0" smtClean="0"/>
              <a:t>FAR Part 31 Identifies Covered Costs</a:t>
            </a:r>
            <a:endParaRPr lang="en-US" sz="4000"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13</a:t>
            </a:fld>
            <a:endParaRPr lang="en-US" dirty="0"/>
          </a:p>
        </p:txBody>
      </p:sp>
      <p:graphicFrame>
        <p:nvGraphicFramePr>
          <p:cNvPr id="7" name="Table 6"/>
          <p:cNvGraphicFramePr>
            <a:graphicFrameLocks noGrp="1"/>
          </p:cNvGraphicFramePr>
          <p:nvPr/>
        </p:nvGraphicFramePr>
        <p:xfrm>
          <a:off x="304800" y="1219201"/>
          <a:ext cx="8153400" cy="4876798"/>
        </p:xfrm>
        <a:graphic>
          <a:graphicData uri="http://schemas.openxmlformats.org/drawingml/2006/table">
            <a:tbl>
              <a:tblPr firstRow="1" bandRow="1">
                <a:tableStyleId>{B301B821-A1FF-4177-AEE7-76D212191A09}</a:tableStyleId>
              </a:tblPr>
              <a:tblGrid>
                <a:gridCol w="6706926"/>
                <a:gridCol w="1446474"/>
              </a:tblGrid>
              <a:tr h="255555">
                <a:tc>
                  <a:txBody>
                    <a:bodyPr/>
                    <a:lstStyle/>
                    <a:p>
                      <a:pPr algn="ctr" fontAlgn="b"/>
                      <a:r>
                        <a:rPr lang="en-US" sz="1200" u="none" strike="noStrike" dirty="0" smtClean="0"/>
                        <a:t>Cost</a:t>
                      </a:r>
                      <a:r>
                        <a:rPr lang="en-US" sz="1200" u="none" strike="noStrike" baseline="0" dirty="0" smtClean="0"/>
                        <a:t>  Type</a:t>
                      </a:r>
                      <a:endParaRPr lang="en-US" sz="1200" b="1" i="0" u="none" strike="noStrike" dirty="0" smtClean="0">
                        <a:latin typeface="Arial"/>
                      </a:endParaRPr>
                    </a:p>
                  </a:txBody>
                  <a:tcPr marL="9525" marR="9525" marT="9525" marB="0" anchor="ctr"/>
                </a:tc>
                <a:tc>
                  <a:txBody>
                    <a:bodyPr/>
                    <a:lstStyle/>
                    <a:p>
                      <a:pPr algn="ctr"/>
                      <a:r>
                        <a:rPr lang="en-US" sz="1200" dirty="0" smtClean="0"/>
                        <a:t>FAR Reference</a:t>
                      </a:r>
                      <a:endParaRPr lang="en-US" sz="1200" b="1" dirty="0"/>
                    </a:p>
                  </a:txBody>
                  <a:tcPr marL="9525" marR="9525" marT="9525" marB="0" anchor="ctr"/>
                </a:tc>
              </a:tr>
              <a:tr h="209625">
                <a:tc>
                  <a:txBody>
                    <a:bodyPr/>
                    <a:lstStyle/>
                    <a:p>
                      <a:pPr algn="l" fontAlgn="b"/>
                      <a:r>
                        <a:rPr lang="en-US" sz="1200" kern="1200" baseline="0" dirty="0" smtClean="0"/>
                        <a:t>Public Relations and Advertising Costs *</a:t>
                      </a:r>
                      <a:endParaRPr lang="en-US" sz="1200" b="0" i="0" u="none" strike="noStrike" dirty="0">
                        <a:solidFill>
                          <a:srgbClr val="FF0000"/>
                        </a:solidFill>
                        <a:latin typeface="Arial"/>
                      </a:endParaRPr>
                    </a:p>
                  </a:txBody>
                  <a:tcPr marL="9525" marR="9525" marT="9525" marB="0" anchor="ctr"/>
                </a:tc>
                <a:tc>
                  <a:txBody>
                    <a:bodyPr/>
                    <a:lstStyle/>
                    <a:p>
                      <a:pPr algn="ctr" fontAlgn="b"/>
                      <a:r>
                        <a:rPr lang="en-US" sz="1200" kern="1200" baseline="0" dirty="0" smtClean="0"/>
                        <a:t>31.205-1</a:t>
                      </a:r>
                      <a:endParaRPr lang="en-US" sz="1200" b="0" i="0" u="none" strike="noStrike" dirty="0">
                        <a:latin typeface="Arial"/>
                      </a:endParaRPr>
                    </a:p>
                  </a:txBody>
                  <a:tcPr marL="9525" marR="9525" marT="9525" marB="0" anchor="ctr"/>
                </a:tc>
              </a:tr>
              <a:tr h="209625">
                <a:tc>
                  <a:txBody>
                    <a:bodyPr/>
                    <a:lstStyle/>
                    <a:p>
                      <a:pPr algn="l" fontAlgn="b"/>
                      <a:r>
                        <a:rPr lang="en-US" sz="1200" kern="1200" baseline="0" dirty="0" smtClean="0"/>
                        <a:t>Bad Debts</a:t>
                      </a:r>
                      <a:endParaRPr lang="en-US" sz="1200" b="0" i="0" u="none" strike="noStrike" dirty="0">
                        <a:latin typeface="Arial"/>
                      </a:endParaRPr>
                    </a:p>
                  </a:txBody>
                  <a:tcPr marL="9525" marR="9525" marT="9525" marB="0" anchor="ctr"/>
                </a:tc>
                <a:tc>
                  <a:txBody>
                    <a:bodyPr/>
                    <a:lstStyle/>
                    <a:p>
                      <a:pPr algn="ctr" fontAlgn="b"/>
                      <a:r>
                        <a:rPr lang="en-US" sz="1200" kern="1200" baseline="0" dirty="0" smtClean="0"/>
                        <a:t>31.205-3</a:t>
                      </a:r>
                      <a:endParaRPr lang="en-US" sz="1200" b="0" i="0" u="none" strike="noStrike" dirty="0">
                        <a:latin typeface="Arial"/>
                      </a:endParaRPr>
                    </a:p>
                  </a:txBody>
                  <a:tcPr marL="9525" marR="9525" marT="9525" marB="0" anchor="ctr"/>
                </a:tc>
              </a:tr>
              <a:tr h="209625">
                <a:tc>
                  <a:txBody>
                    <a:bodyPr/>
                    <a:lstStyle/>
                    <a:p>
                      <a:pPr algn="l" fontAlgn="b"/>
                      <a:r>
                        <a:rPr lang="en-US" sz="1200" kern="1200" baseline="0" dirty="0" smtClean="0"/>
                        <a:t>Bonding Costs</a:t>
                      </a:r>
                      <a:endParaRPr lang="en-US" sz="1200" b="0" i="0" u="none" strike="noStrike" dirty="0">
                        <a:latin typeface="Arial"/>
                      </a:endParaRPr>
                    </a:p>
                  </a:txBody>
                  <a:tcPr marL="9525" marR="9525" marT="9525" marB="0" anchor="ctr"/>
                </a:tc>
                <a:tc>
                  <a:txBody>
                    <a:bodyPr/>
                    <a:lstStyle/>
                    <a:p>
                      <a:pPr algn="ctr" fontAlgn="b"/>
                      <a:r>
                        <a:rPr lang="en-US" sz="1200" kern="1200" baseline="0" dirty="0" smtClean="0"/>
                        <a:t>31.205-4</a:t>
                      </a:r>
                      <a:endParaRPr lang="en-US" sz="1200" b="0" i="0" u="none" strike="noStrike" dirty="0">
                        <a:latin typeface="Arial"/>
                      </a:endParaRPr>
                    </a:p>
                  </a:txBody>
                  <a:tcPr marL="9525" marR="9525" marT="9525" marB="0" anchor="ctr"/>
                </a:tc>
              </a:tr>
              <a:tr h="218613">
                <a:tc>
                  <a:txBody>
                    <a:bodyPr/>
                    <a:lstStyle/>
                    <a:p>
                      <a:pPr algn="l" fontAlgn="b"/>
                      <a:r>
                        <a:rPr lang="en-US" sz="1200" kern="1200" baseline="0" dirty="0" smtClean="0"/>
                        <a:t>Compensation for Personal Services</a:t>
                      </a:r>
                      <a:endParaRPr lang="en-US" sz="1200" b="0" i="0" u="none" strike="noStrike" dirty="0">
                        <a:latin typeface="Arial"/>
                      </a:endParaRPr>
                    </a:p>
                  </a:txBody>
                  <a:tcPr marL="9525" marR="9525" marT="9525" marB="0" anchor="ctr"/>
                </a:tc>
                <a:tc>
                  <a:txBody>
                    <a:bodyPr/>
                    <a:lstStyle/>
                    <a:p>
                      <a:pPr algn="ctr" fontAlgn="b"/>
                      <a:r>
                        <a:rPr lang="en-US" sz="1200" kern="1200" baseline="0" dirty="0" smtClean="0"/>
                        <a:t>31.205-6</a:t>
                      </a:r>
                      <a:endParaRPr lang="en-US" sz="1200" b="0" i="0" u="none" strike="noStrike" dirty="0">
                        <a:latin typeface="Arial"/>
                      </a:endParaRPr>
                    </a:p>
                  </a:txBody>
                  <a:tcPr marL="9525" marR="9525" marT="9525" marB="0" anchor="ctr"/>
                </a:tc>
              </a:tr>
              <a:tr h="209625">
                <a:tc>
                  <a:txBody>
                    <a:bodyPr/>
                    <a:lstStyle/>
                    <a:p>
                      <a:pPr algn="l" fontAlgn="b"/>
                      <a:r>
                        <a:rPr lang="en-US" sz="1200" kern="1200" baseline="0" dirty="0" smtClean="0"/>
                        <a:t>Contingencies</a:t>
                      </a:r>
                      <a:endParaRPr lang="en-US" sz="1200" b="0" i="0" u="none" strike="noStrike" dirty="0">
                        <a:latin typeface="Arial"/>
                      </a:endParaRPr>
                    </a:p>
                  </a:txBody>
                  <a:tcPr marL="9525" marR="9525" marT="9525" marB="0" anchor="ctr"/>
                </a:tc>
                <a:tc>
                  <a:txBody>
                    <a:bodyPr/>
                    <a:lstStyle/>
                    <a:p>
                      <a:pPr algn="ctr" fontAlgn="b"/>
                      <a:r>
                        <a:rPr lang="en-US" sz="1200" kern="1200" baseline="0" dirty="0" smtClean="0"/>
                        <a:t>31.205-7</a:t>
                      </a:r>
                      <a:endParaRPr lang="en-US" sz="1200" b="0" i="0" u="none" strike="noStrike" dirty="0">
                        <a:latin typeface="Arial"/>
                      </a:endParaRPr>
                    </a:p>
                  </a:txBody>
                  <a:tcPr marL="9525" marR="9525" marT="9525" marB="0" anchor="ctr"/>
                </a:tc>
              </a:tr>
              <a:tr h="228115">
                <a:tc>
                  <a:txBody>
                    <a:bodyPr/>
                    <a:lstStyle/>
                    <a:p>
                      <a:pPr marL="0" algn="l" defTabSz="914400" rtl="0" eaLnBrk="1" fontAlgn="b" latinLnBrk="0" hangingPunct="1"/>
                      <a:r>
                        <a:rPr lang="en-US" sz="1200" kern="1200" baseline="0" dirty="0" smtClean="0"/>
                        <a:t>Contributions or Donations *</a:t>
                      </a:r>
                      <a:endParaRPr lang="en-US" sz="1200" b="0" kern="1200" baseline="0" dirty="0">
                        <a:solidFill>
                          <a:srgbClr val="FF0000"/>
                        </a:solidFill>
                        <a:latin typeface="+mn-lt"/>
                        <a:ea typeface="+mn-ea"/>
                        <a:cs typeface="+mn-cs"/>
                      </a:endParaRPr>
                    </a:p>
                  </a:txBody>
                  <a:tcPr marL="9525" marR="9525" marT="9525" marB="0" anchor="ctr"/>
                </a:tc>
                <a:tc>
                  <a:txBody>
                    <a:bodyPr/>
                    <a:lstStyle/>
                    <a:p>
                      <a:pPr algn="ctr" fontAlgn="b"/>
                      <a:r>
                        <a:rPr lang="en-US" sz="1200" kern="1200" baseline="0" dirty="0" smtClean="0"/>
                        <a:t>31.205-8</a:t>
                      </a:r>
                      <a:endParaRPr lang="en-US" sz="1200" b="0" i="0" u="none" strike="noStrike" dirty="0">
                        <a:latin typeface="Arial"/>
                      </a:endParaRPr>
                    </a:p>
                  </a:txBody>
                  <a:tcPr marL="9525" marR="9525" marT="9525" marB="0" anchor="ctr"/>
                </a:tc>
              </a:tr>
              <a:tr h="209625">
                <a:tc>
                  <a:txBody>
                    <a:bodyPr/>
                    <a:lstStyle/>
                    <a:p>
                      <a:pPr marL="0" algn="l" defTabSz="914400" rtl="0" eaLnBrk="1" fontAlgn="b" latinLnBrk="0" hangingPunct="1"/>
                      <a:r>
                        <a:rPr lang="en-US" sz="1200" kern="1200" baseline="0" dirty="0" smtClean="0"/>
                        <a:t>Cost of Money</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31.205-10</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Depreciation</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31.205-11</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Economic Planning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31.205-12</a:t>
                      </a:r>
                      <a:endParaRPr lang="en-US" sz="1200" b="0" kern="1200" baseline="0" dirty="0">
                        <a:solidFill>
                          <a:schemeClr val="dk1"/>
                        </a:solidFill>
                        <a:latin typeface="+mn-lt"/>
                        <a:ea typeface="+mn-ea"/>
                        <a:cs typeface="+mn-cs"/>
                      </a:endParaRPr>
                    </a:p>
                  </a:txBody>
                  <a:tcPr marL="9525" marR="9525" marT="9525" marB="0" anchor="ctr"/>
                </a:tc>
              </a:tr>
              <a:tr h="229251">
                <a:tc>
                  <a:txBody>
                    <a:bodyPr/>
                    <a:lstStyle/>
                    <a:p>
                      <a:pPr marL="0" algn="l" defTabSz="914400" rtl="0" eaLnBrk="1" fontAlgn="b" latinLnBrk="0" hangingPunct="1"/>
                      <a:r>
                        <a:rPr lang="en-US" sz="1200" kern="1200" baseline="0" dirty="0" smtClean="0"/>
                        <a:t>Employee Morale, Health, Welfare, Food Service, and Dormitory Costs and Credits *</a:t>
                      </a:r>
                      <a:endParaRPr lang="en-US" sz="1200" b="0" kern="1200" baseline="0" dirty="0">
                        <a:solidFill>
                          <a:srgbClr val="FF0000"/>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31.205-13</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Entertainment Costs *</a:t>
                      </a:r>
                      <a:endParaRPr lang="en-US" sz="1200" b="0" kern="1200" baseline="0" dirty="0">
                        <a:solidFill>
                          <a:srgbClr val="FF0000"/>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31.205-14</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Fines, Penalties, and Mischarging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31.205-15</a:t>
                      </a:r>
                      <a:endParaRPr lang="en-US" sz="1200" b="0" kern="1200" baseline="0" dirty="0">
                        <a:solidFill>
                          <a:schemeClr val="dk1"/>
                        </a:solidFill>
                        <a:latin typeface="+mn-lt"/>
                        <a:ea typeface="+mn-ea"/>
                        <a:cs typeface="+mn-cs"/>
                      </a:endParaRPr>
                    </a:p>
                  </a:txBody>
                  <a:tcPr marL="9525" marR="9525" marT="9525" marB="0" anchor="ctr"/>
                </a:tc>
              </a:tr>
              <a:tr h="229237">
                <a:tc>
                  <a:txBody>
                    <a:bodyPr/>
                    <a:lstStyle/>
                    <a:p>
                      <a:pPr marL="0" algn="l" defTabSz="914400" rtl="0" eaLnBrk="1" fontAlgn="b" latinLnBrk="0" hangingPunct="1"/>
                      <a:r>
                        <a:rPr lang="en-US" sz="1200" kern="1200" baseline="0" dirty="0" smtClean="0"/>
                        <a:t>Gains and Losses on Disposition or Impairment of Depreciable Property or Other Capital Assets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31.205-16</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Idle Facilities and Idle Capacity Costs</a:t>
                      </a:r>
                      <a:endParaRPr lang="en-US" sz="1200" b="0" kern="1200" baseline="0" dirty="0">
                        <a:solidFill>
                          <a:schemeClr val="dk1"/>
                        </a:solidFill>
                        <a:latin typeface="+mn-lt"/>
                        <a:ea typeface="+mn-ea"/>
                        <a:cs typeface="+mn-cs"/>
                      </a:endParaRPr>
                    </a:p>
                  </a:txBody>
                  <a:tcPr marL="9525" marR="9525" marT="9525" marB="0" anchor="ctr"/>
                </a:tc>
                <a:tc>
                  <a:txBody>
                    <a:bodyPr/>
                    <a:lstStyle/>
                    <a:p>
                      <a:pPr algn="ctr" fontAlgn="b"/>
                      <a:r>
                        <a:rPr lang="en-US" sz="1200" kern="1200" baseline="0" dirty="0" smtClean="0"/>
                        <a:t>31.205-17</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Plant Reconversion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31.205-31</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Precontract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31.205-32</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Professional and Consultant Service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31.205-33</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Recruitment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31.205-34</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marL="0" algn="l" defTabSz="914400" rtl="0" eaLnBrk="1" fontAlgn="b" latinLnBrk="0" hangingPunct="1"/>
                      <a:r>
                        <a:rPr lang="en-US" sz="1200" kern="1200" baseline="0" dirty="0" smtClean="0"/>
                        <a:t>Relocation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31.205-35</a:t>
                      </a:r>
                      <a:endParaRPr lang="en-US" sz="1200" b="0" kern="1200" baseline="0" dirty="0">
                        <a:solidFill>
                          <a:schemeClr val="dk1"/>
                        </a:solidFill>
                        <a:latin typeface="+mn-lt"/>
                        <a:ea typeface="+mn-ea"/>
                        <a:cs typeface="+mn-cs"/>
                      </a:endParaRPr>
                    </a:p>
                  </a:txBody>
                  <a:tcPr marL="9525" marR="9525" marT="9525" marB="0" anchor="ctr"/>
                </a:tc>
              </a:tr>
              <a:tr h="209625">
                <a:tc>
                  <a:txBody>
                    <a:bodyPr/>
                    <a:lstStyle/>
                    <a:p>
                      <a:pPr algn="l" fontAlgn="b"/>
                      <a:r>
                        <a:rPr lang="en-US" sz="1200" kern="1200" baseline="0" dirty="0" smtClean="0"/>
                        <a:t>Special Tooling and Special Test Equipment Costs</a:t>
                      </a:r>
                      <a:endParaRPr lang="en-US" sz="1200" b="0" i="0" u="none" strike="noStrike" dirty="0">
                        <a:latin typeface="Arial"/>
                      </a:endParaRPr>
                    </a:p>
                  </a:txBody>
                  <a:tcPr marL="9525" marR="9525" marT="9525" marB="0" anchor="ctr"/>
                </a:tc>
                <a:tc>
                  <a:txBody>
                    <a:bodyPr/>
                    <a:lstStyle/>
                    <a:p>
                      <a:pPr algn="ctr" fontAlgn="b"/>
                      <a:r>
                        <a:rPr lang="en-US" sz="1200" kern="1200" baseline="0" dirty="0" smtClean="0"/>
                        <a:t>31.205-40</a:t>
                      </a:r>
                      <a:endParaRPr lang="en-US" sz="1200" b="0" i="0" u="none" strike="noStrike" dirty="0">
                        <a:latin typeface="Arial"/>
                      </a:endParaRPr>
                    </a:p>
                  </a:txBody>
                  <a:tcPr marL="9525" marR="9525" marT="9525" marB="0" anchor="ctr"/>
                </a:tc>
              </a:tr>
              <a:tr h="362027">
                <a:tc>
                  <a:txBody>
                    <a:bodyPr/>
                    <a:lstStyle/>
                    <a:p>
                      <a:pPr algn="l" fontAlgn="b"/>
                      <a:r>
                        <a:rPr lang="en-US" sz="1200" kern="1200" baseline="0" dirty="0" smtClean="0"/>
                        <a:t>Taxes</a:t>
                      </a:r>
                      <a:endParaRPr lang="en-US" sz="1200" b="0" i="0" u="none" strike="noStrike" dirty="0">
                        <a:latin typeface="Arial"/>
                      </a:endParaRPr>
                    </a:p>
                  </a:txBody>
                  <a:tcPr marL="9525" marR="9525" marT="9525" marB="0" anchor="ctr"/>
                </a:tc>
                <a:tc>
                  <a:txBody>
                    <a:bodyPr/>
                    <a:lstStyle/>
                    <a:p>
                      <a:pPr algn="ctr" fontAlgn="b"/>
                      <a:r>
                        <a:rPr lang="en-US" sz="1200" kern="1200" baseline="0" dirty="0" smtClean="0"/>
                        <a:t>31.205-41</a:t>
                      </a:r>
                      <a:endParaRPr lang="en-US" sz="1200" b="0" i="0" u="none" strike="noStrike" dirty="0">
                        <a:latin typeface="Arial"/>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68363"/>
          </a:xfrm>
        </p:spPr>
        <p:txBody>
          <a:bodyPr/>
          <a:lstStyle/>
          <a:p>
            <a:r>
              <a:rPr lang="en-US" dirty="0" smtClean="0"/>
              <a:t>FAR Covered Costs </a:t>
            </a:r>
            <a:r>
              <a:rPr lang="en-US" sz="3600" b="0" i="1" dirty="0" smtClean="0"/>
              <a:t>(cont.)</a:t>
            </a:r>
            <a:endParaRPr lang="en-US" sz="3600" b="0" i="1"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14</a:t>
            </a:fld>
            <a:endParaRPr lang="en-US" dirty="0"/>
          </a:p>
        </p:txBody>
      </p:sp>
      <p:graphicFrame>
        <p:nvGraphicFramePr>
          <p:cNvPr id="9" name="Table 8"/>
          <p:cNvGraphicFramePr>
            <a:graphicFrameLocks noGrp="1"/>
          </p:cNvGraphicFramePr>
          <p:nvPr/>
        </p:nvGraphicFramePr>
        <p:xfrm>
          <a:off x="381000" y="1219201"/>
          <a:ext cx="8001000" cy="5029206"/>
        </p:xfrm>
        <a:graphic>
          <a:graphicData uri="http://schemas.openxmlformats.org/drawingml/2006/table">
            <a:tbl>
              <a:tblPr firstRow="1" bandRow="1">
                <a:tableStyleId>{B301B821-A1FF-4177-AEE7-76D212191A09}</a:tableStyleId>
              </a:tblPr>
              <a:tblGrid>
                <a:gridCol w="6581562"/>
                <a:gridCol w="1419438"/>
              </a:tblGrid>
              <a:tr h="230251">
                <a:tc>
                  <a:txBody>
                    <a:bodyPr/>
                    <a:lstStyle/>
                    <a:p>
                      <a:pPr algn="ctr" fontAlgn="b"/>
                      <a:r>
                        <a:rPr lang="en-US" sz="1200" u="none" strike="noStrike" dirty="0" smtClean="0"/>
                        <a:t>Cost</a:t>
                      </a:r>
                      <a:r>
                        <a:rPr lang="en-US" sz="1200" u="none" strike="noStrike" baseline="0" dirty="0" smtClean="0"/>
                        <a:t>  Type</a:t>
                      </a:r>
                      <a:endParaRPr lang="en-US" sz="1200" b="1" i="0" u="none" strike="noStrike" dirty="0" smtClean="0">
                        <a:latin typeface="Arial"/>
                      </a:endParaRPr>
                    </a:p>
                  </a:txBody>
                  <a:tcPr marL="9525" marR="9525" marT="9525" marB="0" anchor="ctr"/>
                </a:tc>
                <a:tc>
                  <a:txBody>
                    <a:bodyPr/>
                    <a:lstStyle/>
                    <a:p>
                      <a:pPr algn="ctr"/>
                      <a:r>
                        <a:rPr lang="en-US" sz="1200" dirty="0" smtClean="0"/>
                        <a:t>FAR Reference</a:t>
                      </a:r>
                      <a:endParaRPr lang="en-US" sz="1200" b="1" dirty="0"/>
                    </a:p>
                  </a:txBody>
                  <a:tcPr marL="9525" marR="9525" marT="9525" marB="0" anchor="ctr"/>
                </a:tc>
              </a:tr>
              <a:tr h="201709">
                <a:tc>
                  <a:txBody>
                    <a:bodyPr/>
                    <a:lstStyle/>
                    <a:p>
                      <a:pPr algn="l" fontAlgn="b"/>
                      <a:r>
                        <a:rPr lang="en-US" sz="1200" kern="1200" baseline="0" dirty="0" smtClean="0"/>
                        <a:t>Termination Costs</a:t>
                      </a:r>
                      <a:endParaRPr lang="en-US" sz="1200" b="0" i="0" u="none" strike="noStrike" dirty="0">
                        <a:latin typeface="Arial"/>
                      </a:endParaRPr>
                    </a:p>
                  </a:txBody>
                  <a:tcPr marL="9525" marR="9525" marT="9525" marB="0" anchor="ctr"/>
                </a:tc>
                <a:tc>
                  <a:txBody>
                    <a:bodyPr/>
                    <a:lstStyle/>
                    <a:p>
                      <a:pPr algn="ctr" fontAlgn="b"/>
                      <a:r>
                        <a:rPr lang="en-US" sz="1200" kern="1200" baseline="0" dirty="0" smtClean="0"/>
                        <a:t>31.205-42</a:t>
                      </a:r>
                      <a:endParaRPr lang="en-US" sz="1200" b="0" i="0" u="none" strike="noStrike" dirty="0">
                        <a:latin typeface="Arial"/>
                      </a:endParaRPr>
                    </a:p>
                  </a:txBody>
                  <a:tcPr marL="9525" marR="9525" marT="9525" marB="0" anchor="ctr"/>
                </a:tc>
              </a:tr>
              <a:tr h="201709">
                <a:tc>
                  <a:txBody>
                    <a:bodyPr/>
                    <a:lstStyle/>
                    <a:p>
                      <a:pPr marL="0" algn="l" defTabSz="914400" rtl="0" eaLnBrk="1" fontAlgn="b" latinLnBrk="0" hangingPunct="1"/>
                      <a:r>
                        <a:rPr lang="en-US" sz="1200" kern="1200" baseline="0" dirty="0" smtClean="0"/>
                        <a:t>Independent Research and Development and Bid and Proposal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31.205-18</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Insurance and Indemnification</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31.205-19</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Interest and Other Financial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31.205-20</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Independent Research and Development and Bid and Proposal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31.205-18</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Insurance and Indemnification</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31.205-19</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Interest and Other Financial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31.205-20</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Labor Relations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31.205-21</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Lobbying and Political Activity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31.205-22</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Losses on Other Contracts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31.205-23</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Manufacturing and Production Engineering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31.205-25</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Material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31.205-26</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Organization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31.205-27</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Plant Protection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31.205-29</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Patent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31.205-30</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algn="l" fontAlgn="b"/>
                      <a:r>
                        <a:rPr lang="en-US" sz="1200" kern="1200" baseline="0" dirty="0" smtClean="0"/>
                        <a:t>Trade, Business, Technical and Professional Activity Costs</a:t>
                      </a:r>
                      <a:endParaRPr lang="en-US" sz="1200" b="0" i="0" u="none" strike="noStrike" dirty="0">
                        <a:latin typeface="Arial"/>
                      </a:endParaRPr>
                    </a:p>
                  </a:txBody>
                  <a:tcPr marL="9525" marR="9525" marT="9525" marB="0" anchor="ctr"/>
                </a:tc>
                <a:tc>
                  <a:txBody>
                    <a:bodyPr/>
                    <a:lstStyle/>
                    <a:p>
                      <a:pPr algn="ctr" fontAlgn="b"/>
                      <a:r>
                        <a:rPr lang="en-US" sz="1200" kern="1200" baseline="0" dirty="0" smtClean="0"/>
                        <a:t>31.205-43</a:t>
                      </a:r>
                      <a:endParaRPr lang="en-US" sz="1200" b="0" i="0" u="none" strike="noStrike" dirty="0">
                        <a:latin typeface="Arial"/>
                      </a:endParaRPr>
                    </a:p>
                  </a:txBody>
                  <a:tcPr marL="9525" marR="9525" marT="9525" marB="0" anchor="ctr"/>
                </a:tc>
              </a:tr>
              <a:tr h="201709">
                <a:tc>
                  <a:txBody>
                    <a:bodyPr/>
                    <a:lstStyle/>
                    <a:p>
                      <a:pPr algn="l" fontAlgn="b"/>
                      <a:r>
                        <a:rPr lang="en-US" sz="1200" kern="1200" baseline="0" dirty="0" smtClean="0"/>
                        <a:t>Training and Education Costs</a:t>
                      </a:r>
                      <a:endParaRPr lang="en-US" sz="1200" b="0" i="0" u="none" strike="noStrike" dirty="0">
                        <a:latin typeface="Arial"/>
                      </a:endParaRPr>
                    </a:p>
                  </a:txBody>
                  <a:tcPr marL="9525" marR="9525" marT="9525" marB="0" anchor="ctr"/>
                </a:tc>
                <a:tc>
                  <a:txBody>
                    <a:bodyPr/>
                    <a:lstStyle/>
                    <a:p>
                      <a:pPr algn="ctr" fontAlgn="b"/>
                      <a:r>
                        <a:rPr lang="en-US" sz="1200" kern="1200" baseline="0" dirty="0" smtClean="0"/>
                        <a:t>31.205-44</a:t>
                      </a:r>
                      <a:endParaRPr lang="en-US" sz="1200" b="0" i="0" u="none" strike="noStrike" dirty="0">
                        <a:latin typeface="Arial"/>
                      </a:endParaRPr>
                    </a:p>
                  </a:txBody>
                  <a:tcPr marL="9525" marR="9525" marT="9525" marB="0" anchor="ctr"/>
                </a:tc>
              </a:tr>
              <a:tr h="201709">
                <a:tc>
                  <a:txBody>
                    <a:bodyPr/>
                    <a:lstStyle/>
                    <a:p>
                      <a:pPr algn="l" fontAlgn="b"/>
                      <a:r>
                        <a:rPr lang="en-US" sz="1200" kern="1200" baseline="0" dirty="0" smtClean="0"/>
                        <a:t>Travel Costs *</a:t>
                      </a:r>
                      <a:endParaRPr lang="en-US" sz="1200" b="0" i="0" u="none" strike="noStrike" dirty="0">
                        <a:solidFill>
                          <a:srgbClr val="FF0000"/>
                        </a:solidFill>
                        <a:latin typeface="Arial"/>
                      </a:endParaRPr>
                    </a:p>
                  </a:txBody>
                  <a:tcPr marL="9525" marR="9525" marT="9525" marB="0" anchor="ctr"/>
                </a:tc>
                <a:tc>
                  <a:txBody>
                    <a:bodyPr/>
                    <a:lstStyle/>
                    <a:p>
                      <a:pPr algn="ctr" fontAlgn="b"/>
                      <a:r>
                        <a:rPr lang="en-US" sz="1200" kern="1200" baseline="0" dirty="0" smtClean="0"/>
                        <a:t>31.205-46</a:t>
                      </a:r>
                      <a:endParaRPr lang="en-US" sz="1200" b="0" i="0" u="none" strike="noStrike" dirty="0">
                        <a:latin typeface="Arial"/>
                      </a:endParaRPr>
                    </a:p>
                  </a:txBody>
                  <a:tcPr marL="9525" marR="9525" marT="9525" marB="0" anchor="ctr"/>
                </a:tc>
              </a:tr>
              <a:tr h="201709">
                <a:tc>
                  <a:txBody>
                    <a:bodyPr/>
                    <a:lstStyle/>
                    <a:p>
                      <a:pPr marL="0" algn="l" defTabSz="914400" rtl="0" eaLnBrk="1" fontAlgn="b" latinLnBrk="0" hangingPunct="1"/>
                      <a:r>
                        <a:rPr lang="en-US" sz="1200" kern="1200" baseline="0" dirty="0" smtClean="0"/>
                        <a:t>Costs Related to Legal and Other Proceedings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31.205-47</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Research and Development Costs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31.205-48</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Goodwill</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31.205-49</a:t>
                      </a:r>
                      <a:endParaRPr lang="en-US" sz="1200" b="0" kern="1200" baseline="0" dirty="0">
                        <a:solidFill>
                          <a:schemeClr val="dk1"/>
                        </a:solidFill>
                        <a:latin typeface="+mn-lt"/>
                        <a:ea typeface="+mn-ea"/>
                        <a:cs typeface="+mn-cs"/>
                      </a:endParaRPr>
                    </a:p>
                  </a:txBody>
                  <a:tcPr marL="9525" marR="9525" marT="9525" marB="0" anchor="ctr"/>
                </a:tc>
              </a:tr>
              <a:tr h="201709">
                <a:tc>
                  <a:txBody>
                    <a:bodyPr/>
                    <a:lstStyle/>
                    <a:p>
                      <a:pPr marL="0" algn="l" defTabSz="914400" rtl="0" eaLnBrk="1" fontAlgn="b" latinLnBrk="0" hangingPunct="1"/>
                      <a:r>
                        <a:rPr lang="en-US" sz="1200" kern="1200" baseline="0" dirty="0" smtClean="0"/>
                        <a:t>Costs of Alcoholic Beverages *</a:t>
                      </a:r>
                      <a:endParaRPr lang="en-US" sz="1200" b="0" kern="1200" baseline="0" dirty="0">
                        <a:solidFill>
                          <a:srgbClr val="FF0000"/>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31.205-51</a:t>
                      </a:r>
                      <a:endParaRPr lang="en-US" sz="1200" b="0" kern="1200" baseline="0" dirty="0">
                        <a:solidFill>
                          <a:schemeClr val="dk1"/>
                        </a:solidFill>
                        <a:latin typeface="+mn-lt"/>
                        <a:ea typeface="+mn-ea"/>
                        <a:cs typeface="+mn-cs"/>
                      </a:endParaRPr>
                    </a:p>
                  </a:txBody>
                  <a:tcPr marL="9525" marR="9525" marT="9525" marB="0" anchor="ctr"/>
                </a:tc>
              </a:tr>
              <a:tr h="361357">
                <a:tc>
                  <a:txBody>
                    <a:bodyPr/>
                    <a:lstStyle/>
                    <a:p>
                      <a:pPr marL="0" algn="l" defTabSz="914400" rtl="0" eaLnBrk="1" fontAlgn="b" latinLnBrk="0" hangingPunct="1"/>
                      <a:r>
                        <a:rPr lang="en-US" sz="1200" kern="1200" baseline="0" dirty="0" smtClean="0"/>
                        <a:t>Asset Valuations Resulting from Business Combinations</a:t>
                      </a:r>
                      <a:endParaRPr lang="en-US" sz="1200" b="0" kern="1200" baseline="0" dirty="0">
                        <a:solidFill>
                          <a:schemeClr val="dk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200" kern="1200" baseline="0" dirty="0" smtClean="0"/>
                        <a:t>31.205-52</a:t>
                      </a:r>
                      <a:endParaRPr lang="en-US" sz="1200" b="0" kern="1200" baseline="0" dirty="0">
                        <a:solidFill>
                          <a:schemeClr val="dk1"/>
                        </a:solidFill>
                        <a:latin typeface="+mn-lt"/>
                        <a:ea typeface="+mn-ea"/>
                        <a:cs typeface="+mn-cs"/>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Criteria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accordance with FAR 31.203 certain criteria must be met in order to charge costs to the USG.</a:t>
            </a:r>
            <a:br>
              <a:rPr lang="en-US" dirty="0" smtClean="0"/>
            </a:br>
            <a:endParaRPr lang="en-US" dirty="0" smtClean="0"/>
          </a:p>
          <a:p>
            <a:r>
              <a:rPr lang="en-US" dirty="0" smtClean="0"/>
              <a:t>Costs must be Allowable, and </a:t>
            </a:r>
            <a:br>
              <a:rPr lang="en-US" dirty="0" smtClean="0"/>
            </a:br>
            <a:endParaRPr lang="en-US" dirty="0" smtClean="0"/>
          </a:p>
          <a:p>
            <a:r>
              <a:rPr lang="en-US" dirty="0" smtClean="0"/>
              <a:t>Costs must be Allocable, </a:t>
            </a:r>
          </a:p>
          <a:p>
            <a:endParaRPr lang="en-US" dirty="0" smtClean="0"/>
          </a:p>
          <a:p>
            <a:r>
              <a:rPr lang="en-US" dirty="0" smtClean="0"/>
              <a:t>Pursuant to guidance in FAR Part 30 – Cost Accounting Standards (</a:t>
            </a:r>
            <a:r>
              <a:rPr lang="en-US" dirty="0" err="1" smtClean="0"/>
              <a:t>CAS</a:t>
            </a:r>
            <a:r>
              <a:rPr lang="en-US" dirty="0" smtClean="0"/>
              <a:t>). </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Allowability of Cost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Cost is allowable only when the cost complies with all of the following requirements:</a:t>
            </a:r>
          </a:p>
          <a:p>
            <a:pPr lvl="1"/>
            <a:r>
              <a:rPr lang="en-US" dirty="0" smtClean="0"/>
              <a:t>Reasonableness</a:t>
            </a:r>
          </a:p>
          <a:p>
            <a:pPr lvl="1"/>
            <a:r>
              <a:rPr lang="en-US" dirty="0" smtClean="0"/>
              <a:t>Allocability (Costs can be allocable but Unallowable)</a:t>
            </a:r>
          </a:p>
          <a:p>
            <a:pPr lvl="1"/>
            <a:r>
              <a:rPr lang="en-US" dirty="0" smtClean="0"/>
              <a:t>Standards promulgated by the CAS Board, if applicable, otherwise relevant US GAAP (Generally Accepted Accounting Principles)</a:t>
            </a:r>
          </a:p>
          <a:p>
            <a:pPr lvl="1"/>
            <a:r>
              <a:rPr lang="en-US" dirty="0" smtClean="0"/>
              <a:t>Terms of the contract</a:t>
            </a:r>
          </a:p>
          <a:p>
            <a:pPr lvl="1"/>
            <a:r>
              <a:rPr lang="en-US" dirty="0" smtClean="0"/>
              <a:t>Any limitations set forth in this FAR Subpart 31.203</a:t>
            </a:r>
          </a:p>
          <a:p>
            <a:r>
              <a:rPr lang="en-US" dirty="0" smtClean="0"/>
              <a:t>Even if a contract is not CAS covered, Allowable/Unallowable determination must be made</a:t>
            </a:r>
          </a:p>
          <a:p>
            <a:r>
              <a:rPr lang="en-US" dirty="0" smtClean="0"/>
              <a:t>Inconsistent treatment of cost may result in a portion of cost being questioned as unallowable</a:t>
            </a:r>
          </a:p>
          <a:p>
            <a:r>
              <a:rPr lang="en-US" dirty="0" smtClean="0"/>
              <a:t>Contractors are responsible for maintaining adequate cost documentation records in order for the cost to be considered allowable</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Unallowable Cost Review and Removal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solidFill>
                  <a:srgbClr val="FFFFFF"/>
                </a:solidFill>
              </a:rPr>
              <a:t>Direct cost (i.e., manufacturing assembly) are charged directly to the contract</a:t>
            </a:r>
          </a:p>
          <a:p>
            <a:r>
              <a:rPr lang="en-US" dirty="0" smtClean="0">
                <a:solidFill>
                  <a:srgbClr val="FFFFFF"/>
                </a:solidFill>
              </a:rPr>
              <a:t>Indirect costs (i.e., accounting labor, office supplies) must be “cleansed” before being charged</a:t>
            </a:r>
          </a:p>
          <a:p>
            <a:pPr lvl="1"/>
            <a:r>
              <a:rPr lang="en-US" dirty="0" smtClean="0">
                <a:solidFill>
                  <a:srgbClr val="FFFFFF"/>
                </a:solidFill>
              </a:rPr>
              <a:t>In a government contracting environment unallowable cost must be removed before costs are charged to the US Government in the Incurred Cost Claim for the year</a:t>
            </a:r>
          </a:p>
          <a:p>
            <a:pPr lvl="1"/>
            <a:endParaRPr lang="en-US" dirty="0" smtClean="0">
              <a:solidFill>
                <a:srgbClr val="FFFFFF"/>
              </a:solidFill>
            </a:endParaRPr>
          </a:p>
          <a:p>
            <a:pPr lvl="1">
              <a:buNone/>
            </a:pPr>
            <a:endParaRPr lang="en-US" dirty="0" smtClean="0">
              <a:solidFill>
                <a:srgbClr val="FFFFFF"/>
              </a:solidFill>
            </a:endParaRPr>
          </a:p>
          <a:p>
            <a:pPr lvl="1">
              <a:buNone/>
            </a:pPr>
            <a:endParaRPr lang="en-US" dirty="0" smtClean="0">
              <a:solidFill>
                <a:srgbClr val="FFFFFF"/>
              </a:solidFill>
            </a:endParaRPr>
          </a:p>
          <a:p>
            <a:pPr lvl="1">
              <a:buNone/>
            </a:pPr>
            <a:r>
              <a:rPr lang="en-US" dirty="0" smtClean="0">
                <a:solidFill>
                  <a:srgbClr val="FFFFFF"/>
                </a:solidFill>
              </a:rPr>
              <a:t> </a:t>
            </a:r>
          </a:p>
        </p:txBody>
      </p:sp>
      <p:sp>
        <p:nvSpPr>
          <p:cNvPr id="6" name="Slide Number Placeholder 5"/>
          <p:cNvSpPr>
            <a:spLocks noGrp="1"/>
          </p:cNvSpPr>
          <p:nvPr>
            <p:ph type="sldNum" sz="quarter" idx="12"/>
          </p:nvPr>
        </p:nvSpPr>
        <p:spPr/>
        <p:txBody>
          <a:bodyPr/>
          <a:lstStyle/>
          <a:p>
            <a:fld id="{F75364CE-2C95-480D-9DA5-6BFA1C295E1E}" type="slidenum">
              <a:rPr lang="en-US" smtClean="0"/>
              <a:pPr/>
              <a:t>17</a:t>
            </a:fld>
            <a:endParaRPr lang="en-US" dirty="0"/>
          </a:p>
        </p:txBody>
      </p:sp>
      <p:graphicFrame>
        <p:nvGraphicFramePr>
          <p:cNvPr id="7" name="Diagram 6"/>
          <p:cNvGraphicFramePr/>
          <p:nvPr/>
        </p:nvGraphicFramePr>
        <p:xfrm>
          <a:off x="762000" y="4191000"/>
          <a:ext cx="7696200" cy="200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Allocability of Cost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cost is allocable if it is assignable or chargeable to one or more cost objectives on the basis of relative benefits received or other equitable relationship. Subject to the foregoing, a cost is allocable to a Government contract if it</a:t>
            </a:r>
          </a:p>
          <a:p>
            <a:pPr lvl="1"/>
            <a:r>
              <a:rPr lang="en-US" dirty="0" smtClean="0"/>
              <a:t>Is incurred specifically for the contract</a:t>
            </a:r>
          </a:p>
          <a:p>
            <a:pPr lvl="1"/>
            <a:r>
              <a:rPr lang="en-US" dirty="0" smtClean="0"/>
              <a:t>Benefits both the contract and other work, and can be distributed to them in reasonable proportion to the benefits received</a:t>
            </a:r>
          </a:p>
          <a:p>
            <a:pPr lvl="1"/>
            <a:r>
              <a:rPr lang="en-US" dirty="0" smtClean="0"/>
              <a:t>Is necessary to the overall operation of the business, although a direct relationship to any particular cost objective cannot be shown</a:t>
            </a:r>
          </a:p>
        </p:txBody>
      </p:sp>
      <p:sp>
        <p:nvSpPr>
          <p:cNvPr id="6" name="Slide Number Placeholder 5"/>
          <p:cNvSpPr>
            <a:spLocks noGrp="1"/>
          </p:cNvSpPr>
          <p:nvPr>
            <p:ph type="sldNum" sz="quarter" idx="12"/>
          </p:nvPr>
        </p:nvSpPr>
        <p:spPr/>
        <p:txBody>
          <a:bodyPr/>
          <a:lstStyle/>
          <a:p>
            <a:fld id="{F75364CE-2C95-480D-9DA5-6BFA1C295E1E}"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FFC000"/>
                </a:solidFill>
                <a:effectLst>
                  <a:outerShdw blurRad="38100" dist="38100" dir="2700000" algn="tl">
                    <a:srgbClr val="000000">
                      <a:alpha val="43137"/>
                    </a:srgbClr>
                  </a:outerShdw>
                </a:effectLst>
              </a:rPr>
              <a:t>Cost Accounting Standards (CAS)</a:t>
            </a:r>
            <a:endParaRPr lang="en-US" b="1" dirty="0">
              <a:solidFill>
                <a:srgbClr val="FFC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600201"/>
            <a:ext cx="8229600" cy="4038599"/>
          </a:xfrm>
        </p:spPr>
        <p:txBody>
          <a:bodyPr>
            <a:normAutofit fontScale="92500"/>
          </a:bodyPr>
          <a:lstStyle/>
          <a:p>
            <a:pPr marL="0" lvl="0" indent="0">
              <a:buNone/>
            </a:pPr>
            <a:r>
              <a:rPr lang="en-US" dirty="0" smtClean="0"/>
              <a:t>CAS are mandatory for use, as applicable, by the prime contractors and subcontractors of all executive agencies in estimating, accumulating, and reporting costs, and settlement of disputes concerning, all negotiated prime contract and subcontract procurements with the United States Government that are in excess of $650,000 and not exempted by CAS Board regulations </a:t>
            </a:r>
          </a:p>
        </p:txBody>
      </p:sp>
      <p:sp>
        <p:nvSpPr>
          <p:cNvPr id="6" name="Slide Number Placeholder 5"/>
          <p:cNvSpPr>
            <a:spLocks noGrp="1"/>
          </p:cNvSpPr>
          <p:nvPr>
            <p:ph type="sldNum" sz="quarter" idx="12"/>
          </p:nvPr>
        </p:nvSpPr>
        <p:spPr/>
        <p:txBody>
          <a:bodyPr/>
          <a:lstStyle/>
          <a:p>
            <a:fld id="{F75364CE-2C95-480D-9DA5-6BFA1C295E1E}"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Learning Objectives</a:t>
            </a:r>
            <a:endParaRPr lang="en-US" dirty="0"/>
          </a:p>
        </p:txBody>
      </p:sp>
      <p:sp>
        <p:nvSpPr>
          <p:cNvPr id="2" name="Content Placeholder 1"/>
          <p:cNvSpPr>
            <a:spLocks noGrp="1"/>
          </p:cNvSpPr>
          <p:nvPr>
            <p:ph idx="1"/>
          </p:nvPr>
        </p:nvSpPr>
        <p:spPr>
          <a:xfrm>
            <a:off x="457200" y="1295400"/>
            <a:ext cx="8229600" cy="5105400"/>
          </a:xfrm>
        </p:spPr>
        <p:txBody>
          <a:bodyPr/>
          <a:lstStyle/>
          <a:p>
            <a:pPr>
              <a:spcBef>
                <a:spcPts val="0"/>
              </a:spcBef>
            </a:pPr>
            <a:r>
              <a:rPr lang="en-US" dirty="0" smtClean="0"/>
              <a:t>Identify how certain U.S. Government (USG) acquisition policies drive associated accounting practices</a:t>
            </a:r>
          </a:p>
          <a:p>
            <a:pPr>
              <a:spcBef>
                <a:spcPts val="0"/>
              </a:spcBef>
            </a:pPr>
            <a:r>
              <a:rPr lang="en-US" dirty="0" smtClean="0"/>
              <a:t>Identify specific USG Contract types requiring unique accounting practices</a:t>
            </a:r>
          </a:p>
          <a:p>
            <a:pPr>
              <a:spcBef>
                <a:spcPts val="0"/>
              </a:spcBef>
            </a:pPr>
            <a:r>
              <a:rPr lang="en-US" dirty="0" smtClean="0"/>
              <a:t>Identify reasons supporting the requirement for these accounting practices</a:t>
            </a:r>
          </a:p>
          <a:p>
            <a:pPr>
              <a:spcBef>
                <a:spcPts val="0"/>
              </a:spcBef>
            </a:pPr>
            <a:r>
              <a:rPr lang="en-US" dirty="0" smtClean="0"/>
              <a:t>Review examples of the required accounting practices</a:t>
            </a:r>
          </a:p>
          <a:p>
            <a:pPr>
              <a:spcBef>
                <a:spcPts val="0"/>
              </a:spcBef>
            </a:pPr>
            <a:r>
              <a:rPr lang="en-US" dirty="0" smtClean="0"/>
              <a:t>Provide sources for additional information</a:t>
            </a:r>
            <a:endParaRPr lang="en-US" dirty="0"/>
          </a:p>
        </p:txBody>
      </p:sp>
      <p:sp>
        <p:nvSpPr>
          <p:cNvPr id="3" name="Slide Number Placeholder 2"/>
          <p:cNvSpPr>
            <a:spLocks noGrp="1"/>
          </p:cNvSpPr>
          <p:nvPr>
            <p:ph type="sldNum" sz="quarter" idx="12"/>
          </p:nvPr>
        </p:nvSpPr>
        <p:spPr/>
        <p:txBody>
          <a:bodyPr/>
          <a:lstStyle/>
          <a:p>
            <a:fld id="{CDCBFF80-9C58-42B5-8183-F529B78367A8}" type="slidenum">
              <a:rPr lang="en-US" smtClean="0"/>
              <a:pPr/>
              <a:t>2</a:t>
            </a:fld>
            <a:endParaRPr lang="en-US" dirty="0"/>
          </a:p>
        </p:txBody>
      </p:sp>
    </p:spTree>
    <p:extLst>
      <p:ext uri="{BB962C8B-B14F-4D97-AF65-F5344CB8AC3E}">
        <p14:creationId xmlns:p14="http://schemas.microsoft.com/office/powerpoint/2010/main" val="4271836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 Sections</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20</a:t>
            </a:fld>
            <a:endParaRPr lang="en-US" dirty="0"/>
          </a:p>
        </p:txBody>
      </p:sp>
      <p:graphicFrame>
        <p:nvGraphicFramePr>
          <p:cNvPr id="7" name="Diagram 6"/>
          <p:cNvGraphicFramePr/>
          <p:nvPr/>
        </p:nvGraphicFramePr>
        <p:xfrm>
          <a:off x="381000" y="1524000"/>
          <a:ext cx="40386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nvGraphicFramePr>
        <p:xfrm>
          <a:off x="4648200" y="1524000"/>
          <a:ext cx="4114800" cy="4648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 401: Consistency in Estimating, Accumulating and Reporting Costs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Purpose</a:t>
            </a:r>
          </a:p>
          <a:p>
            <a:pPr lvl="1"/>
            <a:r>
              <a:rPr lang="en-US" dirty="0" smtClean="0"/>
              <a:t>To ensure that the contractor’s practices used in estimating costs for a proposal are consistent with cost accounting practices used to accumulate and report costs</a:t>
            </a:r>
          </a:p>
          <a:p>
            <a:r>
              <a:rPr lang="en-US" dirty="0" smtClean="0"/>
              <a:t>Basic requirements</a:t>
            </a:r>
          </a:p>
          <a:p>
            <a:pPr lvl="1"/>
            <a:r>
              <a:rPr lang="en-US" dirty="0" smtClean="0"/>
              <a:t>Classification of elements or functions of costs as direct or indirect</a:t>
            </a:r>
          </a:p>
          <a:p>
            <a:pPr lvl="1"/>
            <a:r>
              <a:rPr lang="en-US" dirty="0" smtClean="0"/>
              <a:t>The indirect cost pools to which each element or function of costs charged or proposed to be charged</a:t>
            </a:r>
          </a:p>
          <a:p>
            <a:pPr lvl="1"/>
            <a:r>
              <a:rPr lang="en-US" dirty="0" smtClean="0"/>
              <a:t>Methods of allocating indirect costs to the contract</a:t>
            </a:r>
          </a:p>
        </p:txBody>
      </p:sp>
      <p:sp>
        <p:nvSpPr>
          <p:cNvPr id="6" name="Slide Number Placeholder 5"/>
          <p:cNvSpPr>
            <a:spLocks noGrp="1"/>
          </p:cNvSpPr>
          <p:nvPr>
            <p:ph type="sldNum" sz="quarter" idx="12"/>
          </p:nvPr>
        </p:nvSpPr>
        <p:spPr/>
        <p:txBody>
          <a:bodyPr/>
          <a:lstStyle/>
          <a:p>
            <a:fld id="{F75364CE-2C95-480D-9DA5-6BFA1C295E1E}"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 401: Consistency in Estimating, Accumulating and Reporting Costs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chemeClr val="tx1">
                    <a:lumMod val="50000"/>
                  </a:schemeClr>
                </a:solidFill>
              </a:rPr>
              <a:t>Purpose</a:t>
            </a:r>
          </a:p>
          <a:p>
            <a:pPr lvl="1"/>
            <a:r>
              <a:rPr lang="en-US" dirty="0" smtClean="0">
                <a:solidFill>
                  <a:schemeClr val="tx1">
                    <a:lumMod val="50000"/>
                  </a:schemeClr>
                </a:solidFill>
              </a:rPr>
              <a:t>To ensure that the contractor’s practices used in estimating costs for a proposal are consistent with cost accounting practices used to accumulate and report costs</a:t>
            </a:r>
          </a:p>
          <a:p>
            <a:r>
              <a:rPr lang="en-US" dirty="0" smtClean="0">
                <a:solidFill>
                  <a:schemeClr val="tx1">
                    <a:lumMod val="50000"/>
                  </a:schemeClr>
                </a:solidFill>
              </a:rPr>
              <a:t>Basic requirements</a:t>
            </a:r>
          </a:p>
          <a:p>
            <a:pPr lvl="1"/>
            <a:r>
              <a:rPr lang="en-US" dirty="0" smtClean="0">
                <a:solidFill>
                  <a:schemeClr val="tx1">
                    <a:lumMod val="50000"/>
                  </a:schemeClr>
                </a:solidFill>
              </a:rPr>
              <a:t>Classification of elements or functions of costs as direct or indirect</a:t>
            </a:r>
          </a:p>
          <a:p>
            <a:pPr lvl="1"/>
            <a:r>
              <a:rPr lang="en-US" dirty="0" smtClean="0">
                <a:solidFill>
                  <a:schemeClr val="tx1">
                    <a:lumMod val="50000"/>
                  </a:schemeClr>
                </a:solidFill>
              </a:rPr>
              <a:t>The indirect cost pools to which each element or function of costs charged or proposed to be charged</a:t>
            </a:r>
          </a:p>
          <a:p>
            <a:pPr lvl="1"/>
            <a:r>
              <a:rPr lang="en-US" dirty="0" smtClean="0">
                <a:solidFill>
                  <a:schemeClr val="tx1">
                    <a:lumMod val="50000"/>
                  </a:schemeClr>
                </a:solidFill>
              </a:rPr>
              <a:t>Methods of allocating indirect costs to the contract</a:t>
            </a:r>
          </a:p>
        </p:txBody>
      </p:sp>
      <p:sp>
        <p:nvSpPr>
          <p:cNvPr id="6" name="Slide Number Placeholder 5"/>
          <p:cNvSpPr>
            <a:spLocks noGrp="1"/>
          </p:cNvSpPr>
          <p:nvPr>
            <p:ph type="sldNum" sz="quarter" idx="12"/>
          </p:nvPr>
        </p:nvSpPr>
        <p:spPr/>
        <p:txBody>
          <a:bodyPr/>
          <a:lstStyle/>
          <a:p>
            <a:fld id="{F75364CE-2C95-480D-9DA5-6BFA1C295E1E}" type="slidenum">
              <a:rPr lang="en-US" smtClean="0"/>
              <a:pPr/>
              <a:t>22</a:t>
            </a:fld>
            <a:endParaRPr lang="en-US" dirty="0"/>
          </a:p>
        </p:txBody>
      </p:sp>
      <p:graphicFrame>
        <p:nvGraphicFramePr>
          <p:cNvPr id="7" name="Diagram 6"/>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 402: Consistency in Allocating Costs for the Same Purpose</a:t>
            </a:r>
            <a:endParaRPr lang="en-US" dirty="0"/>
          </a:p>
        </p:txBody>
      </p:sp>
      <p:sp>
        <p:nvSpPr>
          <p:cNvPr id="3" name="Content Placeholder 2"/>
          <p:cNvSpPr>
            <a:spLocks noGrp="1"/>
          </p:cNvSpPr>
          <p:nvPr>
            <p:ph idx="1"/>
          </p:nvPr>
        </p:nvSpPr>
        <p:spPr/>
        <p:txBody>
          <a:bodyPr>
            <a:normAutofit lnSpcReduction="10000"/>
          </a:bodyPr>
          <a:lstStyle/>
          <a:p>
            <a:r>
              <a:rPr lang="en-US" dirty="0" smtClean="0"/>
              <a:t>Purpose</a:t>
            </a:r>
          </a:p>
          <a:p>
            <a:pPr lvl="1"/>
            <a:r>
              <a:rPr lang="en-US" dirty="0" smtClean="0"/>
              <a:t>No final cost objective shall have any cost allocated as an indirect cost, if other costs incurred for the same purpose, in like circumstances, have been included as a direct cost of that or any other final cost objective, and vice versa</a:t>
            </a:r>
          </a:p>
          <a:p>
            <a:r>
              <a:rPr lang="en-US" dirty="0" smtClean="0"/>
              <a:t>Basic requirements</a:t>
            </a:r>
          </a:p>
          <a:p>
            <a:pPr lvl="1"/>
            <a:r>
              <a:rPr lang="en-US" dirty="0" smtClean="0"/>
              <a:t>Equally applicable to estimates of costs to be incurred as used in contract proposals</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 405: Accounting for Unallowable Costs</a:t>
            </a:r>
            <a:endParaRPr lang="en-US" dirty="0"/>
          </a:p>
        </p:txBody>
      </p:sp>
      <p:sp>
        <p:nvSpPr>
          <p:cNvPr id="3" name="Content Placeholder 2"/>
          <p:cNvSpPr>
            <a:spLocks noGrp="1"/>
          </p:cNvSpPr>
          <p:nvPr>
            <p:ph idx="1"/>
          </p:nvPr>
        </p:nvSpPr>
        <p:spPr>
          <a:xfrm>
            <a:off x="457200" y="1600201"/>
            <a:ext cx="8229600" cy="5257799"/>
          </a:xfrm>
        </p:spPr>
        <p:txBody>
          <a:bodyPr>
            <a:normAutofit fontScale="70000" lnSpcReduction="20000"/>
          </a:bodyPr>
          <a:lstStyle/>
          <a:p>
            <a:r>
              <a:rPr lang="en-US" dirty="0" smtClean="0"/>
              <a:t>Purpose</a:t>
            </a:r>
          </a:p>
          <a:p>
            <a:pPr lvl="1"/>
            <a:r>
              <a:rPr lang="en-US" dirty="0" smtClean="0"/>
              <a:t>To facilitate contract negotiation, audit, administration and settlement </a:t>
            </a:r>
          </a:p>
          <a:p>
            <a:r>
              <a:rPr lang="en-US" dirty="0" smtClean="0"/>
              <a:t>Basic Requirements</a:t>
            </a:r>
          </a:p>
          <a:p>
            <a:pPr lvl="1"/>
            <a:r>
              <a:rPr lang="en-US" dirty="0" smtClean="0"/>
              <a:t>Costs expressly unallowable, or mutually agreed to be unallowable, shall be identified and excluded from any billing, claim, or proposal</a:t>
            </a:r>
          </a:p>
          <a:p>
            <a:pPr lvl="1"/>
            <a:r>
              <a:rPr lang="en-US" dirty="0" smtClean="0"/>
              <a:t>Costs which become designated as unallowable as a result of a CO’s written decision pursuant to disputes procedures shall be identified if included or used in the computation of any billing, claim, or proposal</a:t>
            </a:r>
          </a:p>
          <a:p>
            <a:pPr lvl="1"/>
            <a:r>
              <a:rPr lang="en-US" dirty="0" smtClean="0"/>
              <a:t>Costs directly associated with unallowable costs that would not have been incurred if not for the incurrence of the unallowable costs are also unallowable</a:t>
            </a:r>
          </a:p>
          <a:p>
            <a:pPr lvl="1"/>
            <a:r>
              <a:rPr lang="en-US" dirty="0" smtClean="0"/>
              <a:t>Costs of any project not contractually authorized shall be accounted for in a manner which allows ready separation from costs of authorized projects</a:t>
            </a:r>
          </a:p>
          <a:p>
            <a:pPr lvl="1"/>
            <a:r>
              <a:rPr lang="en-US" dirty="0" smtClean="0"/>
              <a:t>Where unallowable costs are normally part of a base(s) for the allocation of indirect expenses, the unallowable costs shall remain a part of the base(s)</a:t>
            </a:r>
          </a:p>
        </p:txBody>
      </p:sp>
      <p:sp>
        <p:nvSpPr>
          <p:cNvPr id="6" name="Slide Number Placeholder 5"/>
          <p:cNvSpPr>
            <a:spLocks noGrp="1"/>
          </p:cNvSpPr>
          <p:nvPr>
            <p:ph type="sldNum" sz="quarter" idx="12"/>
          </p:nvPr>
        </p:nvSpPr>
        <p:spPr/>
        <p:txBody>
          <a:bodyPr/>
          <a:lstStyle/>
          <a:p>
            <a:fld id="{F75364CE-2C95-480D-9DA5-6BFA1C295E1E}"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 407: Standard Costs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Purpose</a:t>
            </a:r>
          </a:p>
          <a:p>
            <a:pPr lvl="1"/>
            <a:r>
              <a:rPr lang="en-US" dirty="0" smtClean="0"/>
              <a:t>To improve cost measurement and cost assignment for contractors that choose to use a "standard" type accounting system</a:t>
            </a:r>
          </a:p>
          <a:p>
            <a:r>
              <a:rPr lang="en-US" dirty="0" smtClean="0"/>
              <a:t>Basic Requirements</a:t>
            </a:r>
          </a:p>
          <a:p>
            <a:pPr lvl="1"/>
            <a:r>
              <a:rPr lang="en-US" dirty="0" smtClean="0"/>
              <a:t>Standard costs may be used for estimating, accumulating, and reporting costs of direct material and direct labor when:</a:t>
            </a:r>
          </a:p>
          <a:p>
            <a:pPr lvl="2"/>
            <a:r>
              <a:rPr lang="en-US" dirty="0" smtClean="0"/>
              <a:t>Standard costs are entered into the books of the account</a:t>
            </a:r>
          </a:p>
          <a:p>
            <a:pPr lvl="2"/>
            <a:r>
              <a:rPr lang="en-US" dirty="0" smtClean="0"/>
              <a:t>Standard costs and related variances are appropriately accounted for at the level of the production unit</a:t>
            </a:r>
          </a:p>
          <a:p>
            <a:pPr lvl="2"/>
            <a:r>
              <a:rPr lang="en-US" dirty="0" smtClean="0"/>
              <a:t>Practices regarding the setting and revising of standards, use of standard costs, and disposition of variances are stated in writing and are consistently followed</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 410: Allocation of G&amp;A Expense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Purpose</a:t>
            </a:r>
          </a:p>
          <a:p>
            <a:pPr lvl="1"/>
            <a:r>
              <a:rPr lang="en-US" dirty="0" smtClean="0"/>
              <a:t>To provide criteria for the allocation of business unit G&amp;A expenses to business final cost objectives based on their beneficial or causal relationship</a:t>
            </a:r>
          </a:p>
          <a:p>
            <a:r>
              <a:rPr lang="en-US" dirty="0" smtClean="0"/>
              <a:t>Basic Requirements</a:t>
            </a:r>
          </a:p>
          <a:p>
            <a:pPr lvl="1"/>
            <a:r>
              <a:rPr lang="en-US" dirty="0" smtClean="0"/>
              <a:t>Business unit G&amp;A expenses shall be grouped in a separate indirect cost pool which shall be allocated only to final cost objectives</a:t>
            </a:r>
          </a:p>
          <a:p>
            <a:pPr lvl="1"/>
            <a:r>
              <a:rPr lang="en-US" dirty="0" smtClean="0"/>
              <a:t>The G&amp;A expense pool shall be allocated by means of a cost input base which best represents the total activity of a typical cost accounting period (i.e., total cost input, value-added cost input, or single element cost input)</a:t>
            </a:r>
          </a:p>
          <a:p>
            <a:pPr lvl="1"/>
            <a:r>
              <a:rPr lang="en-US" dirty="0" smtClean="0"/>
              <a:t>Home office expenses received by a segment shall be included in its G&amp;A expense pool (exceptions apply)</a:t>
            </a:r>
          </a:p>
          <a:p>
            <a:pPr lvl="1"/>
            <a:r>
              <a:rPr lang="en-US" dirty="0" smtClean="0"/>
              <a:t>Any costs that do not satisfy the definition of a G&amp;A expense can remain in the G&amp;A pool unless they can be allocated on a beneficial or causal relationship best measured by a base other than cost input</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 418: Allocation of Direct and Indirect Costs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Purpose</a:t>
            </a:r>
          </a:p>
          <a:p>
            <a:pPr lvl="1"/>
            <a:r>
              <a:rPr lang="en-US" dirty="0" smtClean="0"/>
              <a:t>To improve classification of costs as either direct or indirect and as such</a:t>
            </a:r>
          </a:p>
          <a:p>
            <a:pPr lvl="1"/>
            <a:r>
              <a:rPr lang="en-US" dirty="0" smtClean="0"/>
              <a:t>To provide criteria for accumulating indirect cost into cost pools</a:t>
            </a:r>
          </a:p>
          <a:p>
            <a:r>
              <a:rPr lang="en-US" dirty="0" smtClean="0"/>
              <a:t>Basic Requirements</a:t>
            </a:r>
          </a:p>
          <a:p>
            <a:pPr lvl="1"/>
            <a:r>
              <a:rPr lang="en-US" dirty="0" smtClean="0"/>
              <a:t>Indirect costs shall be accumulated in homogeneous cost pools</a:t>
            </a:r>
          </a:p>
          <a:p>
            <a:pPr lvl="1"/>
            <a:r>
              <a:rPr lang="en-US" dirty="0" smtClean="0"/>
              <a:t>Pooled costs shall be allocated to cost objectives in reasonable proportion to the beneficial or causal relationship as follows:</a:t>
            </a:r>
          </a:p>
          <a:p>
            <a:pPr lvl="2"/>
            <a:r>
              <a:rPr lang="en-US" dirty="0" smtClean="0"/>
              <a:t>If cost pool costs consist of material amounts of management or supervision costs, the pool shall be allocated to a base representative of the activity being managed or supervised. </a:t>
            </a:r>
          </a:p>
          <a:p>
            <a:pPr lvl="2"/>
            <a:r>
              <a:rPr lang="en-US" dirty="0" smtClean="0"/>
              <a:t>If management or supervision costs are not significant, the pool shall be allocated based on resource consumption measure	</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 420: Accounting for IR&amp;D and B&amp;P Costs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Purpose</a:t>
            </a:r>
          </a:p>
          <a:p>
            <a:pPr lvl="1"/>
            <a:r>
              <a:rPr lang="en-US" dirty="0" smtClean="0"/>
              <a:t>To improve cost allocation of Internal Research &amp; Development (IR&amp;D) and Bid &amp; Proposal (B&amp;P) costs</a:t>
            </a:r>
          </a:p>
          <a:p>
            <a:r>
              <a:rPr lang="en-US" dirty="0" smtClean="0"/>
              <a:t>Basic Requirements</a:t>
            </a:r>
          </a:p>
          <a:p>
            <a:pPr lvl="1"/>
            <a:r>
              <a:rPr lang="en-US" dirty="0" smtClean="0"/>
              <a:t>IR&amp;D and B&amp;P costs shall be tracked by individual project</a:t>
            </a:r>
          </a:p>
          <a:p>
            <a:pPr lvl="1"/>
            <a:r>
              <a:rPr lang="en-US" dirty="0" smtClean="0"/>
              <a:t>The IR&amp;D and B&amp;P cost pools shall consist of project costs and other allocable costs except G&amp;A</a:t>
            </a:r>
          </a:p>
          <a:p>
            <a:pPr lvl="1"/>
            <a:r>
              <a:rPr lang="en-US" dirty="0" smtClean="0"/>
              <a:t>The IR&amp;D and B&amp;P cost pools of a home office shall be allocated to segments based on a beneficial or causal relationship</a:t>
            </a:r>
          </a:p>
          <a:p>
            <a:pPr lvl="1"/>
            <a:r>
              <a:rPr lang="en-US" dirty="0" smtClean="0"/>
              <a:t>The IR&amp;D and B&amp;P cost pools of a business unit shall be allocated to the final cost objectives of that business unit based on a causal/beneficial relationship</a:t>
            </a:r>
          </a:p>
          <a:p>
            <a:pPr lvl="1"/>
            <a:r>
              <a:rPr lang="en-US" dirty="0" smtClean="0"/>
              <a:t>IR&amp;D and B&amp;P costs incurred in a cost accounting period shall not be assigned to any other period (exceptions apply to IR&amp;D)</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Must Also Be Determined Reasonable</a:t>
            </a:r>
            <a:endParaRPr lang="en-US" dirty="0"/>
          </a:p>
        </p:txBody>
      </p:sp>
      <p:sp>
        <p:nvSpPr>
          <p:cNvPr id="3" name="Content Placeholder 2"/>
          <p:cNvSpPr>
            <a:spLocks noGrp="1"/>
          </p:cNvSpPr>
          <p:nvPr>
            <p:ph idx="1"/>
          </p:nvPr>
        </p:nvSpPr>
        <p:spPr/>
        <p:txBody>
          <a:bodyPr>
            <a:noAutofit/>
          </a:bodyPr>
          <a:lstStyle/>
          <a:p>
            <a:r>
              <a:rPr lang="en-US" sz="2200" dirty="0" smtClean="0"/>
              <a:t>A cost is reasonable if, in its nature and amount, it does not exceed that which would be incurred by a prudent person in the conduct of competitive business. What is reasonable depends upon a variety of considerations and circumstances, including</a:t>
            </a:r>
          </a:p>
          <a:p>
            <a:pPr lvl="1"/>
            <a:r>
              <a:rPr lang="en-US" sz="2200" dirty="0" smtClean="0"/>
              <a:t>Whether it is the type of cost generally recognized as ordinary and necessary for the conduct of the contractor’s business or the contract performance</a:t>
            </a:r>
          </a:p>
          <a:p>
            <a:pPr lvl="1"/>
            <a:r>
              <a:rPr lang="en-US" sz="2200" dirty="0" smtClean="0"/>
              <a:t>Generally accepted sound business practices, arm’s-length bargaining as well as Federal and State laws and regulations;</a:t>
            </a:r>
          </a:p>
          <a:p>
            <a:pPr lvl="1"/>
            <a:r>
              <a:rPr lang="en-US" sz="2200" dirty="0" smtClean="0"/>
              <a:t>The contractor’s responsibilities to the Government, other customers, the owners of the business, employees, and  the public at large</a:t>
            </a:r>
          </a:p>
          <a:p>
            <a:pPr lvl="1"/>
            <a:r>
              <a:rPr lang="en-US" sz="2200" dirty="0" smtClean="0"/>
              <a:t>Any significant deviations from the contractor’s established  practices</a:t>
            </a:r>
          </a:p>
        </p:txBody>
      </p:sp>
      <p:sp>
        <p:nvSpPr>
          <p:cNvPr id="6" name="Slide Number Placeholder 5"/>
          <p:cNvSpPr>
            <a:spLocks noGrp="1"/>
          </p:cNvSpPr>
          <p:nvPr>
            <p:ph type="sldNum" sz="quarter" idx="12"/>
          </p:nvPr>
        </p:nvSpPr>
        <p:spPr/>
        <p:txBody>
          <a:bodyPr/>
          <a:lstStyle/>
          <a:p>
            <a:fld id="{F75364CE-2C95-480D-9DA5-6BFA1C295E1E}"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smtClean="0"/>
              <a:t>Applicable Regulations</a:t>
            </a:r>
            <a:endParaRPr lang="en-US" dirty="0"/>
          </a:p>
        </p:txBody>
      </p:sp>
      <p:sp>
        <p:nvSpPr>
          <p:cNvPr id="2" name="Content Placeholder 1"/>
          <p:cNvSpPr>
            <a:spLocks noGrp="1"/>
          </p:cNvSpPr>
          <p:nvPr>
            <p:ph idx="1"/>
          </p:nvPr>
        </p:nvSpPr>
        <p:spPr/>
        <p:txBody>
          <a:bodyPr>
            <a:normAutofit/>
          </a:bodyPr>
          <a:lstStyle/>
          <a:p>
            <a:pPr>
              <a:spcBef>
                <a:spcPts val="0"/>
              </a:spcBef>
            </a:pPr>
            <a:r>
              <a:rPr lang="en-US" dirty="0" smtClean="0"/>
              <a:t>Federal Acquisition Regulation (FAR) </a:t>
            </a:r>
          </a:p>
          <a:p>
            <a:pPr lvl="1">
              <a:spcBef>
                <a:spcPts val="0"/>
              </a:spcBef>
            </a:pPr>
            <a:r>
              <a:rPr lang="en-US" sz="3200" dirty="0" smtClean="0"/>
              <a:t>FAR is codified in Title 48 of the United States Code of Federal Regulations</a:t>
            </a:r>
          </a:p>
          <a:p>
            <a:pPr lvl="1">
              <a:spcBef>
                <a:spcPts val="0"/>
              </a:spcBef>
            </a:pPr>
            <a:r>
              <a:rPr lang="en-US" sz="3200" dirty="0" smtClean="0"/>
              <a:t>FAR and its agency supplements have “the force and effect of law,” see </a:t>
            </a:r>
            <a:r>
              <a:rPr lang="en-US" sz="3200" i="1" dirty="0" smtClean="0"/>
              <a:t>Davies Precision Machining, Inc. v U.S., </a:t>
            </a:r>
            <a:r>
              <a:rPr lang="en-US" sz="3200" dirty="0" smtClean="0"/>
              <a:t>35 Fed. Cl. 651 (1995).  </a:t>
            </a:r>
          </a:p>
          <a:p>
            <a:pPr lvl="1">
              <a:spcBef>
                <a:spcPts val="0"/>
              </a:spcBef>
            </a:pPr>
            <a:r>
              <a:rPr lang="en-US" sz="3200" dirty="0" smtClean="0"/>
              <a:t>Nearly all government agencies are required to comply with the FAR.</a:t>
            </a:r>
            <a:endParaRPr lang="en-US" sz="3200" dirty="0"/>
          </a:p>
        </p:txBody>
      </p:sp>
      <p:sp>
        <p:nvSpPr>
          <p:cNvPr id="3" name="Slide Number Placeholder 2"/>
          <p:cNvSpPr>
            <a:spLocks noGrp="1"/>
          </p:cNvSpPr>
          <p:nvPr>
            <p:ph type="sldNum" sz="quarter" idx="12"/>
          </p:nvPr>
        </p:nvSpPr>
        <p:spPr/>
        <p:txBody>
          <a:bodyPr/>
          <a:lstStyle/>
          <a:p>
            <a:fld id="{CDCBFF80-9C58-42B5-8183-F529B78367A8}" type="slidenum">
              <a:rPr lang="en-US" smtClean="0"/>
              <a:pPr/>
              <a:t>3</a:t>
            </a:fld>
            <a:endParaRPr lang="en-US" dirty="0"/>
          </a:p>
        </p:txBody>
      </p:sp>
    </p:spTree>
    <p:extLst>
      <p:ext uri="{BB962C8B-B14F-4D97-AF65-F5344CB8AC3E}">
        <p14:creationId xmlns:p14="http://schemas.microsoft.com/office/powerpoint/2010/main" val="42718362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Definitions</a:t>
            </a:r>
            <a:endParaRPr lang="en-US" dirty="0"/>
          </a:p>
        </p:txBody>
      </p:sp>
      <p:sp>
        <p:nvSpPr>
          <p:cNvPr id="3" name="Content Placeholder 2"/>
          <p:cNvSpPr>
            <a:spLocks noGrp="1"/>
          </p:cNvSpPr>
          <p:nvPr>
            <p:ph idx="1"/>
          </p:nvPr>
        </p:nvSpPr>
        <p:spPr/>
        <p:txBody>
          <a:bodyPr>
            <a:normAutofit/>
          </a:bodyPr>
          <a:lstStyle/>
          <a:p>
            <a:r>
              <a:rPr lang="en-US" sz="1600" dirty="0" smtClean="0"/>
              <a:t>Actual Costs - (except for Subpart 31.6) amounts determined on the basis of costs incurred, as distinguished from forecasted costs. Actual costs include standard costs properly adjusted for applicable variances</a:t>
            </a:r>
          </a:p>
          <a:p>
            <a:r>
              <a:rPr lang="en-US" sz="1600" dirty="0" smtClean="0"/>
              <a:t>Allocate - to assign an item of cost, or a group of items of cost, to one or more cost objectives. This term includes both direct assignment of cost and the reassignment of a share from an indirect cost pool</a:t>
            </a:r>
          </a:p>
          <a:p>
            <a:r>
              <a:rPr lang="en-US" sz="1600" dirty="0" smtClean="0"/>
              <a:t>Cost Objective - (except for Subpart 31.6) a function, organizational subdivision, contract, or other work unit for which cost data are desired and for which provision is made to accumulate and measure the cost of processes, products, jobs, capitalized projects, etc.</a:t>
            </a:r>
          </a:p>
          <a:p>
            <a:r>
              <a:rPr lang="en-US" sz="1600" dirty="0" smtClean="0"/>
              <a:t>Expressly Unallowable Cost - a particular item or type of cost which, under the express provisions of an applicable law, regulation, or contract, is specifically named and stated to be unallowable</a:t>
            </a:r>
          </a:p>
          <a:p>
            <a:r>
              <a:rPr lang="en-US" sz="1600" dirty="0" smtClean="0"/>
              <a:t>Indirect Cost Pools - (except for Subparts 31.3 and 31.6) groupings of incurred costs identified with two or more cost objectives but not identified specifically with any final cost objective</a:t>
            </a:r>
          </a:p>
          <a:p>
            <a:r>
              <a:rPr lang="en-US" sz="1600" dirty="0" smtClean="0"/>
              <a:t>Profit Center - (except for Subparts 31.3 and 31.6) the smallest organizationally independent segment of a company charged by management with profit and loss responsibilities</a:t>
            </a:r>
          </a:p>
        </p:txBody>
      </p:sp>
      <p:sp>
        <p:nvSpPr>
          <p:cNvPr id="6" name="Slide Number Placeholder 5"/>
          <p:cNvSpPr>
            <a:spLocks noGrp="1"/>
          </p:cNvSpPr>
          <p:nvPr>
            <p:ph type="sldNum" sz="quarter" idx="12"/>
          </p:nvPr>
        </p:nvSpPr>
        <p:spPr/>
        <p:txBody>
          <a:bodyPr/>
          <a:lstStyle/>
          <a:p>
            <a:fld id="{F75364CE-2C95-480D-9DA5-6BFA1C295E1E}"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smtClean="0"/>
              <a:t>Additional Resources</a:t>
            </a:r>
            <a:endParaRPr lang="en-US" dirty="0"/>
          </a:p>
        </p:txBody>
      </p:sp>
      <p:sp>
        <p:nvSpPr>
          <p:cNvPr id="2" name="Content Placeholder 1"/>
          <p:cNvSpPr>
            <a:spLocks noGrp="1"/>
          </p:cNvSpPr>
          <p:nvPr>
            <p:ph idx="1"/>
          </p:nvPr>
        </p:nvSpPr>
        <p:spPr/>
        <p:txBody>
          <a:bodyPr>
            <a:normAutofit fontScale="92500" lnSpcReduction="10000"/>
          </a:bodyPr>
          <a:lstStyle/>
          <a:p>
            <a:pPr>
              <a:spcBef>
                <a:spcPts val="0"/>
              </a:spcBef>
            </a:pPr>
            <a:r>
              <a:rPr lang="en-US" dirty="0" smtClean="0">
                <a:hlinkClick r:id="rId3"/>
              </a:rPr>
              <a:t>Code of Federal Regulations</a:t>
            </a:r>
            <a:endParaRPr lang="en-US" dirty="0" smtClean="0"/>
          </a:p>
          <a:p>
            <a:pPr>
              <a:spcBef>
                <a:spcPts val="0"/>
              </a:spcBef>
            </a:pPr>
            <a:r>
              <a:rPr lang="en-US" dirty="0" smtClean="0">
                <a:hlinkClick r:id="rId4"/>
              </a:rPr>
              <a:t>Title 41 of the United States Code</a:t>
            </a:r>
            <a:endParaRPr lang="en-US" dirty="0" smtClean="0"/>
          </a:p>
          <a:p>
            <a:pPr>
              <a:spcBef>
                <a:spcPts val="0"/>
              </a:spcBef>
            </a:pPr>
            <a:r>
              <a:rPr lang="en-US" dirty="0" smtClean="0">
                <a:hlinkClick r:id="rId5"/>
              </a:rPr>
              <a:t>Federal Acquisition Regulation (FAR)</a:t>
            </a:r>
            <a:endParaRPr lang="en-US" dirty="0" smtClean="0"/>
          </a:p>
          <a:p>
            <a:pPr>
              <a:spcBef>
                <a:spcPts val="0"/>
              </a:spcBef>
            </a:pPr>
            <a:r>
              <a:rPr lang="en-US" dirty="0" smtClean="0">
                <a:hlinkClick r:id="rId6"/>
              </a:rPr>
              <a:t>Defense Federal Acquisition Regulation Supplement (DFARS)</a:t>
            </a:r>
            <a:endParaRPr lang="en-US" dirty="0" smtClean="0"/>
          </a:p>
          <a:p>
            <a:pPr>
              <a:spcBef>
                <a:spcPts val="0"/>
              </a:spcBef>
            </a:pPr>
            <a:r>
              <a:rPr lang="en-US" dirty="0" smtClean="0">
                <a:hlinkClick r:id="rId7"/>
              </a:rPr>
              <a:t>Defense Contract Management Agency (DCMA)</a:t>
            </a:r>
            <a:endParaRPr lang="en-US" dirty="0" smtClean="0"/>
          </a:p>
          <a:p>
            <a:pPr>
              <a:spcBef>
                <a:spcPts val="0"/>
              </a:spcBef>
            </a:pPr>
            <a:r>
              <a:rPr lang="en-US" dirty="0" smtClean="0">
                <a:hlinkClick r:id="rId8"/>
              </a:rPr>
              <a:t>Defense Contract Audit Agency (DCAA)</a:t>
            </a:r>
            <a:endParaRPr lang="en-US" dirty="0" smtClean="0"/>
          </a:p>
          <a:p>
            <a:pPr>
              <a:spcBef>
                <a:spcPts val="0"/>
              </a:spcBef>
              <a:buNone/>
            </a:pPr>
            <a:endParaRPr lang="en-US" dirty="0" smtClean="0"/>
          </a:p>
          <a:p>
            <a:pPr>
              <a:spcBef>
                <a:spcPts val="0"/>
              </a:spcBef>
              <a:buNone/>
            </a:pPr>
            <a:r>
              <a:rPr lang="en-US" dirty="0" smtClean="0"/>
              <a:t/>
            </a:r>
            <a:br>
              <a:rPr lang="en-US" dirty="0" smtClean="0"/>
            </a:br>
            <a:endParaRPr lang="en-US" dirty="0" smtClean="0"/>
          </a:p>
        </p:txBody>
      </p:sp>
      <p:sp>
        <p:nvSpPr>
          <p:cNvPr id="3" name="Slide Number Placeholder 2"/>
          <p:cNvSpPr>
            <a:spLocks noGrp="1"/>
          </p:cNvSpPr>
          <p:nvPr>
            <p:ph type="sldNum" sz="quarter" idx="12"/>
          </p:nvPr>
        </p:nvSpPr>
        <p:spPr/>
        <p:txBody>
          <a:bodyPr/>
          <a:lstStyle/>
          <a:p>
            <a:fld id="{CDCBFF80-9C58-42B5-8183-F529B78367A8}" type="slidenum">
              <a:rPr lang="en-US" smtClean="0"/>
              <a:pPr/>
              <a:t>31</a:t>
            </a:fld>
            <a:endParaRPr lang="en-US" dirty="0"/>
          </a:p>
        </p:txBody>
      </p:sp>
    </p:spTree>
    <p:extLst>
      <p:ext uri="{BB962C8B-B14F-4D97-AF65-F5344CB8AC3E}">
        <p14:creationId xmlns:p14="http://schemas.microsoft.com/office/powerpoint/2010/main" val="4271836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C000"/>
                </a:solidFill>
                <a:effectLst>
                  <a:outerShdw blurRad="38100" dist="38100" dir="2700000" algn="tl">
                    <a:srgbClr val="000000">
                      <a:alpha val="43137"/>
                    </a:srgbClr>
                  </a:outerShdw>
                </a:effectLst>
              </a:rPr>
              <a:t>Significant FAR Parts</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dirty="0" smtClean="0"/>
              <a:t>FAR part 12 describes policies and procedures unique to the acquisition of commercial items. It implements the Federal Government’s preference for the acquisition of commercial items contained in Title VIII of the Federal Acquisition Streamlining Act of 1994 (Public Law 103-355) by establishing acquisition policies more closely resembling those of the commercial marketplace and encouraging the acquisition of commercial items and components. </a:t>
            </a:r>
          </a:p>
          <a:p>
            <a:endParaRPr lang="en-US" dirty="0"/>
          </a:p>
        </p:txBody>
      </p:sp>
      <p:sp>
        <p:nvSpPr>
          <p:cNvPr id="5" name="Slide Number Placeholder 4"/>
          <p:cNvSpPr>
            <a:spLocks noGrp="1"/>
          </p:cNvSpPr>
          <p:nvPr>
            <p:ph type="sldNum" sz="quarter" idx="12"/>
          </p:nvPr>
        </p:nvSpPr>
        <p:spPr/>
        <p:txBody>
          <a:bodyPr/>
          <a:lstStyle/>
          <a:p>
            <a:fld id="{F75364CE-2C95-480D-9DA5-6BFA1C295E1E}"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C000"/>
                </a:solidFill>
                <a:effectLst>
                  <a:outerShdw blurRad="38100" dist="38100" dir="2700000" algn="tl">
                    <a:srgbClr val="000000">
                      <a:alpha val="43137"/>
                    </a:srgbClr>
                  </a:outerShdw>
                </a:effectLst>
              </a:rPr>
              <a:t>Significant FAR Parts</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3000" dirty="0" smtClean="0"/>
              <a:t>FAR Part 15 describes policies and procedures governing competitive and noncompetitive negotiated acquisitions. </a:t>
            </a:r>
          </a:p>
          <a:p>
            <a:r>
              <a:rPr lang="en-US" sz="3000" dirty="0" smtClean="0"/>
              <a:t>Part 16 – Types of Contracts – describes type of contracts that may be used in acquisitions and when the various types should be used.  Common contract types used by DOD are Fixed Price, Cost Reimbursement, Cost + award fee, and Cost + incentive fee among others.</a:t>
            </a:r>
          </a:p>
          <a:p>
            <a:endParaRPr lang="en-US" dirty="0"/>
          </a:p>
        </p:txBody>
      </p:sp>
      <p:sp>
        <p:nvSpPr>
          <p:cNvPr id="5" name="Slide Number Placeholder 4"/>
          <p:cNvSpPr>
            <a:spLocks noGrp="1"/>
          </p:cNvSpPr>
          <p:nvPr>
            <p:ph type="sldNum" sz="quarter" idx="12"/>
          </p:nvPr>
        </p:nvSpPr>
        <p:spPr/>
        <p:txBody>
          <a:bodyPr/>
          <a:lstStyle/>
          <a:p>
            <a:fld id="{F75364CE-2C95-480D-9DA5-6BFA1C295E1E}"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smtClean="0"/>
              <a:t>Significant FAR Parts</a:t>
            </a:r>
            <a:endParaRPr lang="en-US" dirty="0"/>
          </a:p>
        </p:txBody>
      </p:sp>
      <p:sp>
        <p:nvSpPr>
          <p:cNvPr id="2" name="Content Placeholder 1"/>
          <p:cNvSpPr>
            <a:spLocks noGrp="1"/>
          </p:cNvSpPr>
          <p:nvPr>
            <p:ph idx="1"/>
          </p:nvPr>
        </p:nvSpPr>
        <p:spPr>
          <a:xfrm>
            <a:off x="457200" y="1219200"/>
            <a:ext cx="8229600" cy="5181599"/>
          </a:xfrm>
        </p:spPr>
        <p:txBody>
          <a:bodyPr>
            <a:normAutofit/>
          </a:bodyPr>
          <a:lstStyle/>
          <a:p>
            <a:pPr>
              <a:spcBef>
                <a:spcPts val="0"/>
              </a:spcBef>
            </a:pPr>
            <a:r>
              <a:rPr lang="en-US" sz="3000" dirty="0" smtClean="0"/>
              <a:t>Part 30 – Cost Accounting Standards (CAS) Administration - describes policies and procedures for applying CASB rules and regulations to negotiated contracts.    </a:t>
            </a:r>
          </a:p>
          <a:p>
            <a:pPr>
              <a:spcBef>
                <a:spcPts val="0"/>
              </a:spcBef>
            </a:pPr>
            <a:endParaRPr lang="en-US" sz="3000" dirty="0" smtClean="0"/>
          </a:p>
          <a:p>
            <a:pPr>
              <a:spcBef>
                <a:spcPts val="0"/>
              </a:spcBef>
            </a:pPr>
            <a:r>
              <a:rPr lang="en-US" sz="3000" dirty="0" smtClean="0"/>
              <a:t>Part 31 – Cost Principles and Procedures – for the pricing of contracts, subcontracts and modifications to contracts and subcontracts when ever cost analysis is performed, and the determination, negotiation, or allowance of costs when required by a contract clause</a:t>
            </a:r>
            <a:r>
              <a:rPr lang="en-US" dirty="0" smtClean="0"/>
              <a:t>.  </a:t>
            </a:r>
            <a:endParaRPr lang="en-US" sz="2800" dirty="0"/>
          </a:p>
        </p:txBody>
      </p:sp>
      <p:sp>
        <p:nvSpPr>
          <p:cNvPr id="3" name="Slide Number Placeholder 2"/>
          <p:cNvSpPr>
            <a:spLocks noGrp="1"/>
          </p:cNvSpPr>
          <p:nvPr>
            <p:ph type="sldNum" sz="quarter" idx="12"/>
          </p:nvPr>
        </p:nvSpPr>
        <p:spPr/>
        <p:txBody>
          <a:bodyPr/>
          <a:lstStyle/>
          <a:p>
            <a:fld id="{CDCBFF80-9C58-42B5-8183-F529B78367A8}" type="slidenum">
              <a:rPr lang="en-US" smtClean="0"/>
              <a:pPr/>
              <a:t>6</a:t>
            </a:fld>
            <a:endParaRPr lang="en-US" dirty="0"/>
          </a:p>
        </p:txBody>
      </p:sp>
    </p:spTree>
    <p:extLst>
      <p:ext uri="{BB962C8B-B14F-4D97-AF65-F5344CB8AC3E}">
        <p14:creationId xmlns:p14="http://schemas.microsoft.com/office/powerpoint/2010/main" val="4271836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04800"/>
            <a:ext cx="8229600" cy="1143000"/>
          </a:xfrm>
        </p:spPr>
        <p:txBody>
          <a:bodyPr>
            <a:normAutofit fontScale="90000"/>
          </a:bodyPr>
          <a:lstStyle/>
          <a:p>
            <a:pPr algn="l"/>
            <a:r>
              <a:rPr lang="en-US" dirty="0" smtClean="0">
                <a:effectLst>
                  <a:outerShdw blurRad="38100" dist="38100" dir="2700000" algn="tl">
                    <a:srgbClr val="000000">
                      <a:alpha val="43137"/>
                    </a:srgbClr>
                  </a:outerShdw>
                </a:effectLst>
              </a:rPr>
              <a:t>DoD FAR Part 15 vs. Commercial Acquisition Process</a:t>
            </a:r>
            <a:endParaRPr lang="en-US" dirty="0"/>
          </a:p>
        </p:txBody>
      </p:sp>
      <p:sp>
        <p:nvSpPr>
          <p:cNvPr id="2" name="Content Placeholder 1"/>
          <p:cNvSpPr>
            <a:spLocks noGrp="1"/>
          </p:cNvSpPr>
          <p:nvPr>
            <p:ph idx="1"/>
          </p:nvPr>
        </p:nvSpPr>
        <p:spPr/>
        <p:txBody>
          <a:bodyPr>
            <a:normAutofit fontScale="92500" lnSpcReduction="20000"/>
          </a:bodyPr>
          <a:lstStyle/>
          <a:p>
            <a:pPr>
              <a:spcBef>
                <a:spcPts val="0"/>
              </a:spcBef>
            </a:pPr>
            <a:r>
              <a:rPr lang="en-US" dirty="0" smtClean="0"/>
              <a:t>The primary driver relative to DoD vs. Commercial acquisition process is based on the consumer and market relationship.</a:t>
            </a:r>
            <a:br>
              <a:rPr lang="en-US" dirty="0" smtClean="0"/>
            </a:br>
            <a:endParaRPr lang="en-US" dirty="0" smtClean="0"/>
          </a:p>
          <a:p>
            <a:pPr>
              <a:spcBef>
                <a:spcPts val="0"/>
              </a:spcBef>
            </a:pPr>
            <a:r>
              <a:rPr lang="en-US" dirty="0" smtClean="0"/>
              <a:t>In  commercial markets, consumers typically have many similar products from which to choose (i.e., Ford, GM, Honda, Toyota, etc.).  </a:t>
            </a:r>
            <a:br>
              <a:rPr lang="en-US" dirty="0" smtClean="0"/>
            </a:br>
            <a:endParaRPr lang="en-US" dirty="0" smtClean="0"/>
          </a:p>
          <a:p>
            <a:pPr>
              <a:spcBef>
                <a:spcPts val="0"/>
              </a:spcBef>
            </a:pPr>
            <a:r>
              <a:rPr lang="en-US" dirty="0" smtClean="0"/>
              <a:t>The consumer makes their choice based on need and available data, including price.</a:t>
            </a:r>
            <a:br>
              <a:rPr lang="en-US" dirty="0" smtClean="0"/>
            </a:br>
            <a:endParaRPr lang="en-US" dirty="0" smtClean="0"/>
          </a:p>
          <a:p>
            <a:pPr>
              <a:spcBef>
                <a:spcPts val="0"/>
              </a:spcBef>
            </a:pPr>
            <a:r>
              <a:rPr lang="en-US" dirty="0" smtClean="0"/>
              <a:t>Generally, Price is the primary consideration.</a:t>
            </a:r>
            <a:br>
              <a:rPr lang="en-US" dirty="0" smtClean="0"/>
            </a:br>
            <a:endParaRPr lang="en-US" dirty="0" smtClean="0"/>
          </a:p>
        </p:txBody>
      </p:sp>
      <p:sp>
        <p:nvSpPr>
          <p:cNvPr id="3" name="Slide Number Placeholder 2"/>
          <p:cNvSpPr>
            <a:spLocks noGrp="1"/>
          </p:cNvSpPr>
          <p:nvPr>
            <p:ph type="sldNum" sz="quarter" idx="12"/>
          </p:nvPr>
        </p:nvSpPr>
        <p:spPr/>
        <p:txBody>
          <a:bodyPr/>
          <a:lstStyle/>
          <a:p>
            <a:fld id="{CDCBFF80-9C58-42B5-8183-F529B78367A8}" type="slidenum">
              <a:rPr lang="en-US" smtClean="0"/>
              <a:pPr/>
              <a:t>7</a:t>
            </a:fld>
            <a:endParaRPr lang="en-US" dirty="0"/>
          </a:p>
        </p:txBody>
      </p:sp>
    </p:spTree>
    <p:extLst>
      <p:ext uri="{BB962C8B-B14F-4D97-AF65-F5344CB8AC3E}">
        <p14:creationId xmlns:p14="http://schemas.microsoft.com/office/powerpoint/2010/main" val="4271836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normAutofit fontScale="90000"/>
          </a:bodyPr>
          <a:lstStyle/>
          <a:p>
            <a:pPr algn="l"/>
            <a:r>
              <a:rPr lang="en-US" dirty="0" smtClean="0">
                <a:effectLst>
                  <a:outerShdw blurRad="38100" dist="38100" dir="2700000" algn="tl">
                    <a:srgbClr val="000000">
                      <a:alpha val="43137"/>
                    </a:srgbClr>
                  </a:outerShdw>
                </a:effectLst>
              </a:rPr>
              <a:t>DoD FAR 15 vs. Commercial Acquisition Process</a:t>
            </a:r>
            <a:endParaRPr lang="en-US" dirty="0"/>
          </a:p>
        </p:txBody>
      </p:sp>
      <p:sp>
        <p:nvSpPr>
          <p:cNvPr id="2" name="Content Placeholder 1"/>
          <p:cNvSpPr>
            <a:spLocks noGrp="1"/>
          </p:cNvSpPr>
          <p:nvPr>
            <p:ph idx="1"/>
          </p:nvPr>
        </p:nvSpPr>
        <p:spPr/>
        <p:txBody>
          <a:bodyPr>
            <a:normAutofit lnSpcReduction="10000"/>
          </a:bodyPr>
          <a:lstStyle/>
          <a:p>
            <a:pPr>
              <a:spcBef>
                <a:spcPts val="0"/>
              </a:spcBef>
            </a:pPr>
            <a:r>
              <a:rPr lang="en-US" sz="2800" dirty="0" smtClean="0"/>
              <a:t>DoD acquisitions generally start with issuance of a Request for Proposal (RFP).  These proposals will often include the technical requirements that DoD specifies to meet their need (i.e., an aircraft that can fly x mph at x altitude for x period of time with a payload capacity of x).  Due to the limitations of companies that are able to comply with security and system requirements for this type of contracting, the list is typically short, and may even be a sole source </a:t>
            </a:r>
            <a:br>
              <a:rPr lang="en-US" sz="2800" dirty="0" smtClean="0"/>
            </a:br>
            <a:endParaRPr lang="en-US" sz="2800" dirty="0" smtClean="0"/>
          </a:p>
          <a:p>
            <a:pPr>
              <a:spcBef>
                <a:spcPts val="0"/>
              </a:spcBef>
            </a:pPr>
            <a:r>
              <a:rPr lang="en-US" sz="2800" dirty="0" smtClean="0"/>
              <a:t>Generally, Costs are the primary consideration.  </a:t>
            </a:r>
            <a:r>
              <a:rPr lang="en-US" dirty="0" smtClean="0"/>
              <a:t/>
            </a:r>
            <a:br>
              <a:rPr lang="en-US" dirty="0" smtClean="0"/>
            </a:br>
            <a:endParaRPr lang="en-US" dirty="0" smtClean="0"/>
          </a:p>
        </p:txBody>
      </p:sp>
      <p:sp>
        <p:nvSpPr>
          <p:cNvPr id="3" name="Slide Number Placeholder 2"/>
          <p:cNvSpPr>
            <a:spLocks noGrp="1"/>
          </p:cNvSpPr>
          <p:nvPr>
            <p:ph type="sldNum" sz="quarter" idx="12"/>
          </p:nvPr>
        </p:nvSpPr>
        <p:spPr/>
        <p:txBody>
          <a:bodyPr/>
          <a:lstStyle/>
          <a:p>
            <a:fld id="{CDCBFF80-9C58-42B5-8183-F529B78367A8}" type="slidenum">
              <a:rPr lang="en-US" smtClean="0"/>
              <a:pPr/>
              <a:t>8</a:t>
            </a:fld>
            <a:endParaRPr lang="en-US" dirty="0"/>
          </a:p>
        </p:txBody>
      </p:sp>
    </p:spTree>
    <p:extLst>
      <p:ext uri="{BB962C8B-B14F-4D97-AF65-F5344CB8AC3E}">
        <p14:creationId xmlns:p14="http://schemas.microsoft.com/office/powerpoint/2010/main" val="4271836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Costs - Direct Cost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Direct Cost - any cost that is identified specifically with a particular final cost objective. Direct costs are not limited to items that are incorporated in the end product as material or labor. Costs identified specifically with a contract are direct costs of that contract All costs identified specifically with other final cost objectives of the contractor are direct costs of those cost objectives</a:t>
            </a:r>
          </a:p>
          <a:p>
            <a:r>
              <a:rPr lang="en-US" dirty="0" smtClean="0"/>
              <a:t>Examples of Direct Cost</a:t>
            </a:r>
          </a:p>
          <a:p>
            <a:pPr lvl="1"/>
            <a:r>
              <a:rPr lang="en-US" dirty="0" smtClean="0"/>
              <a:t>Program Specific Cost</a:t>
            </a:r>
          </a:p>
          <a:p>
            <a:pPr lvl="1"/>
            <a:r>
              <a:rPr lang="en-US" dirty="0" smtClean="0"/>
              <a:t>Direct Labor</a:t>
            </a:r>
          </a:p>
          <a:p>
            <a:pPr lvl="1"/>
            <a:r>
              <a:rPr lang="en-US" dirty="0" smtClean="0"/>
              <a:t>Engineering</a:t>
            </a:r>
          </a:p>
          <a:p>
            <a:pPr lvl="1"/>
            <a:r>
              <a:rPr lang="en-US" dirty="0" smtClean="0"/>
              <a:t>Manufacturing Assemblies</a:t>
            </a:r>
            <a:endParaRPr lang="en-US" dirty="0"/>
          </a:p>
        </p:txBody>
      </p:sp>
      <p:sp>
        <p:nvSpPr>
          <p:cNvPr id="6" name="Slide Number Placeholder 5"/>
          <p:cNvSpPr>
            <a:spLocks noGrp="1"/>
          </p:cNvSpPr>
          <p:nvPr>
            <p:ph type="sldNum" sz="quarter" idx="12"/>
          </p:nvPr>
        </p:nvSpPr>
        <p:spPr/>
        <p:txBody>
          <a:bodyPr/>
          <a:lstStyle/>
          <a:p>
            <a:fld id="{F75364CE-2C95-480D-9DA5-6BFA1C295E1E}" type="slidenum">
              <a:rPr lang="en-US" smtClean="0"/>
              <a:pPr/>
              <a:t>9</a:t>
            </a:fld>
            <a:endParaRPr lang="en-US" dirty="0"/>
          </a:p>
        </p:txBody>
      </p:sp>
      <p:pic>
        <p:nvPicPr>
          <p:cNvPr id="7" name="Picture 6" descr="huey_partsdiagram.gif"/>
          <p:cNvPicPr>
            <a:picLocks noChangeAspect="1"/>
          </p:cNvPicPr>
          <p:nvPr/>
        </p:nvPicPr>
        <p:blipFill>
          <a:blip r:embed="rId2" cstate="print"/>
          <a:srcRect/>
          <a:stretch>
            <a:fillRect/>
          </a:stretch>
        </p:blipFill>
        <p:spPr bwMode="auto">
          <a:xfrm>
            <a:off x="4953000" y="3724533"/>
            <a:ext cx="3541817" cy="23714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BPC">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C000"/>
      </a:hlink>
      <a:folHlink>
        <a:srgbClr val="FF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2E6569889262D4BBA800DCD555999DC" ma:contentTypeVersion="3" ma:contentTypeDescription="Create a new document." ma:contentTypeScope="" ma:versionID="5275b85180d6c58e0fe017970f49eb2e">
  <xsd:schema xmlns:xsd="http://www.w3.org/2001/XMLSchema" xmlns:xs="http://www.w3.org/2001/XMLSchema" xmlns:p="http://schemas.microsoft.com/office/2006/metadata/properties" xmlns:ns1="http://schemas.microsoft.com/sharepoint/v3" xmlns:ns2="64a0b21e-8e68-4856-9b09-c3085b123757" xmlns:ns3="d514647a-3255-42c6-878f-b8a3e7eae286" targetNamespace="http://schemas.microsoft.com/office/2006/metadata/properties" ma:root="true" ma:fieldsID="8f2dfd456d6c6bb93deaf7b4a0d00ab9" ns1:_="" ns2:_="" ns3:_="">
    <xsd:import namespace="http://schemas.microsoft.com/sharepoint/v3"/>
    <xsd:import namespace="64a0b21e-8e68-4856-9b09-c3085b123757"/>
    <xsd:import namespace="d514647a-3255-42c6-878f-b8a3e7eae286"/>
    <xsd:element name="properties">
      <xsd:complexType>
        <xsd:sequence>
          <xsd:element name="documentManagement">
            <xsd:complexType>
              <xsd:all>
                <xsd:element ref="ns1:PublishingStartDate" minOccurs="0"/>
                <xsd:element ref="ns1:PublishingExpirationDate" minOccurs="0"/>
                <xsd:element ref="ns2:documents" minOccurs="0"/>
                <xsd:element ref="ns2:Type_x0020_of_x0020_Documents"/>
                <xsd:element ref="ns3:Security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4a0b21e-8e68-4856-9b09-c3085b123757" elementFormDefault="qualified">
    <xsd:import namespace="http://schemas.microsoft.com/office/2006/documentManagement/types"/>
    <xsd:import namespace="http://schemas.microsoft.com/office/infopath/2007/PartnerControls"/>
    <xsd:element name="documents" ma:index="10" nillable="true" ma:displayName="Documents" ma:format="Hyperlink" ma:internalName="documents"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Type_x0020_of_x0020_Documents" ma:index="11" ma:displayName="Type of Document" ma:format="Dropdown" ma:internalName="Type_x0020_of_x0020_Documents" ma:readOnly="false">
      <xsd:simpleType>
        <xsd:restriction base="dms:Choice">
          <xsd:enumeration value="Informational"/>
          <xsd:enumeration value="Presentation"/>
          <xsd:enumeration value="Organizational"/>
          <xsd:enumeration value="Staff Meeting Item"/>
          <xsd:enumeration value="Template"/>
          <xsd:enumeration value="Training Presentations"/>
          <xsd:enumeration value="Other"/>
        </xsd:restriction>
      </xsd:simpleType>
    </xsd:element>
  </xsd:schema>
  <xsd:schema xmlns:xsd="http://www.w3.org/2001/XMLSchema" xmlns:xs="http://www.w3.org/2001/XMLSchema" xmlns:dms="http://schemas.microsoft.com/office/2006/documentManagement/types" xmlns:pc="http://schemas.microsoft.com/office/infopath/2007/PartnerControls" targetNamespace="d514647a-3255-42c6-878f-b8a3e7eae286" elementFormDefault="qualified">
    <xsd:import namespace="http://schemas.microsoft.com/office/2006/documentManagement/types"/>
    <xsd:import namespace="http://schemas.microsoft.com/office/infopath/2007/PartnerControls"/>
    <xsd:element name="SecurityClassification" ma:index="12" ma:displayName="Security Category" ma:description="http://sp.bh.textron.com/Pages/SecurityCategories.aspx" ma:format="Dropdown" ma:internalName="SecurityClassification">
      <xsd:simpleType>
        <xsd:restriction base="dms:Choice">
          <xsd:enumeration value="Personal Data"/>
          <xsd:enumeration value="Proprietary Information"/>
          <xsd:enumeration value="Export Controlled Data (ITAR/EAR)"/>
          <xsd:enumeration value="Other Controlled Data"/>
          <xsd:enumeration value="Unrestricted Dat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documents xmlns="64a0b21e-8e68-4856-9b09-c3085b123757">
      <Url xsi:nil="true"/>
      <Description xsi:nil="true"/>
    </documents>
    <Type_x0020_of_x0020_Documents xmlns="64a0b21e-8e68-4856-9b09-c3085b123757">Training Presentations</Type_x0020_of_x0020_Documents>
    <PublishingExpirationDate xmlns="http://schemas.microsoft.com/sharepoint/v3" xsi:nil="true"/>
    <PublishingStartDate xmlns="http://schemas.microsoft.com/sharepoint/v3" xsi:nil="true"/>
    <SecurityClassification xmlns="d514647a-3255-42c6-878f-b8a3e7eae286">Proprietary Information</SecurityClassification>
  </documentManagement>
</p:properties>
</file>

<file path=customXml/itemProps1.xml><?xml version="1.0" encoding="utf-8"?>
<ds:datastoreItem xmlns:ds="http://schemas.openxmlformats.org/officeDocument/2006/customXml" ds:itemID="{0C08E2FB-4D9E-4F57-8EBE-5692F949D04E}">
  <ds:schemaRefs>
    <ds:schemaRef ds:uri="http://schemas.microsoft.com/sharepoint/v3/contenttype/forms"/>
  </ds:schemaRefs>
</ds:datastoreItem>
</file>

<file path=customXml/itemProps2.xml><?xml version="1.0" encoding="utf-8"?>
<ds:datastoreItem xmlns:ds="http://schemas.openxmlformats.org/officeDocument/2006/customXml" ds:itemID="{10D1B75B-A47D-4338-9801-DD812B3DB1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4a0b21e-8e68-4856-9b09-c3085b123757"/>
    <ds:schemaRef ds:uri="d514647a-3255-42c6-878f-b8a3e7eae2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FDD46C-BCFA-4A7B-8BD6-BCB246847496}">
  <ds:schemaRefs>
    <ds:schemaRef ds:uri="http://purl.org/dc/dcmitype/"/>
    <ds:schemaRef ds:uri="http://purl.org/dc/terms/"/>
    <ds:schemaRef ds:uri="64a0b21e-8e68-4856-9b09-c3085b123757"/>
    <ds:schemaRef ds:uri="http://schemas.microsoft.com/office/2006/documentManagement/types"/>
    <ds:schemaRef ds:uri="http://purl.org/dc/elements/1.1/"/>
    <ds:schemaRef ds:uri="http://schemas.microsoft.com/office/2006/metadata/properties"/>
    <ds:schemaRef ds:uri="http://schemas.microsoft.com/sharepoint/v3"/>
    <ds:schemaRef ds:uri="http://schemas.openxmlformats.org/package/2006/metadata/core-properties"/>
    <ds:schemaRef ds:uri="http://schemas.microsoft.com/office/infopath/2007/PartnerControls"/>
    <ds:schemaRef ds:uri="d514647a-3255-42c6-878f-b8a3e7eae28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Concourse</Template>
  <TotalTime>31989</TotalTime>
  <Words>2780</Words>
  <Application>Microsoft Office PowerPoint</Application>
  <PresentationFormat>On-screen Show (4:3)</PresentationFormat>
  <Paragraphs>339</Paragraphs>
  <Slides>31</Slides>
  <Notes>11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Overview of Accounting Requirements in Government Contracting</vt:lpstr>
      <vt:lpstr>Learning Objectives</vt:lpstr>
      <vt:lpstr>Applicable Regulations</vt:lpstr>
      <vt:lpstr>Significant FAR Parts</vt:lpstr>
      <vt:lpstr>Significant FAR Parts</vt:lpstr>
      <vt:lpstr>Significant FAR Parts</vt:lpstr>
      <vt:lpstr>DoD FAR Part 15 vs. Commercial Acquisition Process</vt:lpstr>
      <vt:lpstr>DoD FAR 15 vs. Commercial Acquisition Process</vt:lpstr>
      <vt:lpstr>Types of Costs - Direct Cost</vt:lpstr>
      <vt:lpstr>Types of Cost - Indirect Cost</vt:lpstr>
      <vt:lpstr>How Indirect Costs are Reported to the Government</vt:lpstr>
      <vt:lpstr>How Indirect Costs are Reported to the Government</vt:lpstr>
      <vt:lpstr>FAR Part 31 Identifies Covered Costs</vt:lpstr>
      <vt:lpstr>FAR Covered Costs (cont.)</vt:lpstr>
      <vt:lpstr>Cost Criteria</vt:lpstr>
      <vt:lpstr>Allowability of Cost</vt:lpstr>
      <vt:lpstr>Unallowable Cost Review and Removal</vt:lpstr>
      <vt:lpstr>Allocability of Cost</vt:lpstr>
      <vt:lpstr>Cost Accounting Standards (CAS)</vt:lpstr>
      <vt:lpstr>CAS Sections</vt:lpstr>
      <vt:lpstr>CAS 401: Consistency in Estimating, Accumulating and Reporting Costs</vt:lpstr>
      <vt:lpstr>CAS 401: Consistency in Estimating, Accumulating and Reporting Costs</vt:lpstr>
      <vt:lpstr>CAS 402: Consistency in Allocating Costs for the Same Purpose</vt:lpstr>
      <vt:lpstr>CAS 405: Accounting for Unallowable Costs</vt:lpstr>
      <vt:lpstr>CAS 407: Standard Costs</vt:lpstr>
      <vt:lpstr>CAS 410: Allocation of G&amp;A Expense</vt:lpstr>
      <vt:lpstr>CAS 418: Allocation of Direct and Indirect Costs</vt:lpstr>
      <vt:lpstr>CAS 420: Accounting for IR&amp;D and B&amp;P Costs</vt:lpstr>
      <vt:lpstr>Costs Must Also Be Determined Reasonable</vt:lpstr>
      <vt:lpstr>Additional Definitions</vt:lpstr>
      <vt:lpstr>Additional Resources</vt:lpstr>
    </vt:vector>
  </TitlesOfParts>
  <Company>Textron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Introducton To Government Contracting (4-28-15)</dc:title>
  <dc:creator>Scott J. Stoddard</dc:creator>
  <cp:lastModifiedBy>Wheaton, Pamela</cp:lastModifiedBy>
  <cp:revision>213</cp:revision>
  <dcterms:created xsi:type="dcterms:W3CDTF">2010-12-18T03:39:48Z</dcterms:created>
  <dcterms:modified xsi:type="dcterms:W3CDTF">2015-07-14T18:48:24Z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0x010100A2E6569889262D4BBA800DCD555999DC</vt:lpwstr>
  </property>
  <property fmtid="{D5CDD505-2E9C-101B-9397-08002B2CF9AE}" pid="3" name="xd_ProgID">
    <vt:lpwstr/>
  </property>
  <property fmtid="{D5CDD505-2E9C-101B-9397-08002B2CF9AE}" pid="4" name="_SourceUrl">
    <vt:lpwstr/>
  </property>
  <property fmtid="{D5CDD505-2E9C-101B-9397-08002B2CF9AE}" pid="5" name="TemplateUrl">
    <vt:lpwstr/>
  </property>
</Properties>
</file>